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8" r:id="rId3"/>
    <p:sldId id="257" r:id="rId4"/>
    <p:sldId id="278" r:id="rId5"/>
    <p:sldId id="273" r:id="rId6"/>
    <p:sldId id="260" r:id="rId7"/>
    <p:sldId id="279" r:id="rId8"/>
    <p:sldId id="274" r:id="rId9"/>
    <p:sldId id="263" r:id="rId10"/>
    <p:sldId id="264" r:id="rId11"/>
    <p:sldId id="275" r:id="rId12"/>
    <p:sldId id="267" r:id="rId13"/>
    <p:sldId id="262" r:id="rId14"/>
    <p:sldId id="269" r:id="rId15"/>
    <p:sldId id="270" r:id="rId16"/>
    <p:sldId id="265" r:id="rId17"/>
    <p:sldId id="27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69" autoAdjust="0"/>
  </p:normalViewPr>
  <p:slideViewPr>
    <p:cSldViewPr snapToGrid="0" snapToObjects="1">
      <p:cViewPr>
        <p:scale>
          <a:sx n="85" d="100"/>
          <a:sy n="85" d="100"/>
        </p:scale>
        <p:origin x="-166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5384D5-15AD-0F41-9ADE-79DCF639EF6C}"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4F1214E2-4AA7-E544-9D65-2A935EFA6A9D}">
      <dgm:prSet phldrT="[Text]"/>
      <dgm:spPr/>
      <dgm:t>
        <a:bodyPr/>
        <a:lstStyle/>
        <a:p>
          <a:r>
            <a:rPr lang="en-US" dirty="0" smtClean="0"/>
            <a:t>Aims</a:t>
          </a:r>
          <a:endParaRPr lang="en-US" dirty="0"/>
        </a:p>
      </dgm:t>
    </dgm:pt>
    <dgm:pt modelId="{DEEE6DFA-1B25-AF4C-A8F6-AC1809F3EB61}" type="parTrans" cxnId="{69013945-9A55-E143-A4A1-95E4B4FC42E9}">
      <dgm:prSet/>
      <dgm:spPr/>
      <dgm:t>
        <a:bodyPr/>
        <a:lstStyle/>
        <a:p>
          <a:endParaRPr lang="en-US"/>
        </a:p>
      </dgm:t>
    </dgm:pt>
    <dgm:pt modelId="{13B6469E-3D6F-BD4F-BFAF-94AA49878898}" type="sibTrans" cxnId="{69013945-9A55-E143-A4A1-95E4B4FC42E9}">
      <dgm:prSet/>
      <dgm:spPr/>
      <dgm:t>
        <a:bodyPr/>
        <a:lstStyle/>
        <a:p>
          <a:endParaRPr lang="en-US"/>
        </a:p>
      </dgm:t>
    </dgm:pt>
    <dgm:pt modelId="{17C017C3-DEEF-2C44-B80F-2796483E3027}">
      <dgm:prSet phldrT="[Text]"/>
      <dgm:spPr/>
      <dgm:t>
        <a:bodyPr/>
        <a:lstStyle/>
        <a:p>
          <a:r>
            <a:rPr lang="en-US" dirty="0" smtClean="0"/>
            <a:t>Tackle Depression</a:t>
          </a:r>
          <a:endParaRPr lang="en-US" dirty="0"/>
        </a:p>
      </dgm:t>
    </dgm:pt>
    <dgm:pt modelId="{A473D86C-F14F-8344-83B0-2828755ABA40}" type="parTrans" cxnId="{09B1443B-FAB5-7147-8943-1142238D8718}">
      <dgm:prSet/>
      <dgm:spPr/>
      <dgm:t>
        <a:bodyPr/>
        <a:lstStyle/>
        <a:p>
          <a:endParaRPr lang="en-US"/>
        </a:p>
      </dgm:t>
    </dgm:pt>
    <dgm:pt modelId="{56F57B1B-EAF3-6B4D-BC46-857F4F288A45}" type="sibTrans" cxnId="{09B1443B-FAB5-7147-8943-1142238D8718}">
      <dgm:prSet/>
      <dgm:spPr/>
      <dgm:t>
        <a:bodyPr/>
        <a:lstStyle/>
        <a:p>
          <a:endParaRPr lang="en-US"/>
        </a:p>
      </dgm:t>
    </dgm:pt>
    <dgm:pt modelId="{1F03069F-DAA5-2C4C-807B-8611A6908DF7}">
      <dgm:prSet phldrT="[Text]"/>
      <dgm:spPr/>
      <dgm:t>
        <a:bodyPr/>
        <a:lstStyle/>
        <a:p>
          <a:r>
            <a:rPr lang="en-US" dirty="0" err="1" smtClean="0"/>
            <a:t>Wehrwirtschaft</a:t>
          </a:r>
          <a:r>
            <a:rPr lang="en-US" dirty="0" smtClean="0"/>
            <a:t> (Managed/</a:t>
          </a:r>
          <a:r>
            <a:rPr lang="en-US" dirty="0" err="1" smtClean="0"/>
            <a:t>defence</a:t>
          </a:r>
          <a:r>
            <a:rPr lang="en-US" dirty="0" smtClean="0"/>
            <a:t>/war economy)</a:t>
          </a:r>
          <a:endParaRPr lang="en-US" dirty="0"/>
        </a:p>
      </dgm:t>
    </dgm:pt>
    <dgm:pt modelId="{365532FF-2632-2D4F-AAA7-351B61A06EB0}" type="parTrans" cxnId="{5E190E43-CEF8-CA42-8E5D-BCD041F918E3}">
      <dgm:prSet/>
      <dgm:spPr/>
      <dgm:t>
        <a:bodyPr/>
        <a:lstStyle/>
        <a:p>
          <a:endParaRPr lang="en-US"/>
        </a:p>
      </dgm:t>
    </dgm:pt>
    <dgm:pt modelId="{B642988D-AE65-1246-A783-0A0A6DD326B2}" type="sibTrans" cxnId="{5E190E43-CEF8-CA42-8E5D-BCD041F918E3}">
      <dgm:prSet/>
      <dgm:spPr/>
      <dgm:t>
        <a:bodyPr/>
        <a:lstStyle/>
        <a:p>
          <a:endParaRPr lang="en-US"/>
        </a:p>
      </dgm:t>
    </dgm:pt>
    <dgm:pt modelId="{93F8CA8D-9338-BA4C-953E-E58EC5E6616D}">
      <dgm:prSet phldrT="[Text]"/>
      <dgm:spPr/>
      <dgm:t>
        <a:bodyPr/>
        <a:lstStyle/>
        <a:p>
          <a:r>
            <a:rPr lang="en-US" dirty="0" smtClean="0"/>
            <a:t>Limit influence of foreign capital</a:t>
          </a:r>
          <a:endParaRPr lang="en-US" dirty="0"/>
        </a:p>
      </dgm:t>
    </dgm:pt>
    <dgm:pt modelId="{26FCB193-8413-3D40-8C34-7B1D96A9CED3}" type="parTrans" cxnId="{81134F1D-74DB-7D4F-8AA6-3BF8C6075E9C}">
      <dgm:prSet/>
      <dgm:spPr/>
      <dgm:t>
        <a:bodyPr/>
        <a:lstStyle/>
        <a:p>
          <a:endParaRPr lang="en-US"/>
        </a:p>
      </dgm:t>
    </dgm:pt>
    <dgm:pt modelId="{44D55232-EB53-C447-B43E-10662761B1B8}" type="sibTrans" cxnId="{81134F1D-74DB-7D4F-8AA6-3BF8C6075E9C}">
      <dgm:prSet/>
      <dgm:spPr/>
      <dgm:t>
        <a:bodyPr/>
        <a:lstStyle/>
        <a:p>
          <a:endParaRPr lang="en-US"/>
        </a:p>
      </dgm:t>
    </dgm:pt>
    <dgm:pt modelId="{9521AAFF-7CF1-184A-AAD7-0059E52501E6}">
      <dgm:prSet phldrT="[Text]"/>
      <dgm:spPr/>
      <dgm:t>
        <a:bodyPr/>
        <a:lstStyle/>
        <a:p>
          <a:r>
            <a:rPr lang="en-US" dirty="0" smtClean="0"/>
            <a:t>Create an economy that serves ideological purposes</a:t>
          </a:r>
          <a:endParaRPr lang="en-US" dirty="0"/>
        </a:p>
      </dgm:t>
    </dgm:pt>
    <dgm:pt modelId="{E44F74B0-0E3C-5647-A144-2F608C37AA13}" type="parTrans" cxnId="{0AB00430-D87D-C544-AABD-B8DB0970207F}">
      <dgm:prSet/>
      <dgm:spPr/>
      <dgm:t>
        <a:bodyPr/>
        <a:lstStyle/>
        <a:p>
          <a:endParaRPr lang="en-US"/>
        </a:p>
      </dgm:t>
    </dgm:pt>
    <dgm:pt modelId="{73C4D677-B373-4544-BD56-D95D6535FE87}" type="sibTrans" cxnId="{0AB00430-D87D-C544-AABD-B8DB0970207F}">
      <dgm:prSet/>
      <dgm:spPr/>
      <dgm:t>
        <a:bodyPr/>
        <a:lstStyle/>
        <a:p>
          <a:endParaRPr lang="en-US"/>
        </a:p>
      </dgm:t>
    </dgm:pt>
    <dgm:pt modelId="{FC87F575-128B-5445-90BF-4146E5F551B4}">
      <dgm:prSet phldrT="[Text]"/>
      <dgm:spPr/>
      <dgm:t>
        <a:bodyPr/>
        <a:lstStyle/>
        <a:p>
          <a:r>
            <a:rPr lang="en-US" dirty="0" smtClean="0"/>
            <a:t>Fulfill promises – 25 Points?</a:t>
          </a:r>
          <a:endParaRPr lang="en-US" dirty="0"/>
        </a:p>
      </dgm:t>
    </dgm:pt>
    <dgm:pt modelId="{7C5DA564-8611-0E47-BD9B-F0724E6C6351}" type="parTrans" cxnId="{1BF41231-A098-3544-A3BD-45BA147B430A}">
      <dgm:prSet/>
      <dgm:spPr/>
      <dgm:t>
        <a:bodyPr/>
        <a:lstStyle/>
        <a:p>
          <a:endParaRPr lang="en-US"/>
        </a:p>
      </dgm:t>
    </dgm:pt>
    <dgm:pt modelId="{E4CE28A4-BC70-6F4C-952B-D7B3FA6D1B6F}" type="sibTrans" cxnId="{1BF41231-A098-3544-A3BD-45BA147B430A}">
      <dgm:prSet/>
      <dgm:spPr/>
      <dgm:t>
        <a:bodyPr/>
        <a:lstStyle/>
        <a:p>
          <a:endParaRPr lang="en-US"/>
        </a:p>
      </dgm:t>
    </dgm:pt>
    <dgm:pt modelId="{958A161C-E0F3-3D44-B437-5AA9D379BC47}" type="pres">
      <dgm:prSet presAssocID="{CE5384D5-15AD-0F41-9ADE-79DCF639EF6C}" presName="Name0" presStyleCnt="0">
        <dgm:presLayoutVars>
          <dgm:chMax val="1"/>
          <dgm:chPref val="1"/>
          <dgm:dir/>
          <dgm:animOne val="branch"/>
          <dgm:animLvl val="lvl"/>
        </dgm:presLayoutVars>
      </dgm:prSet>
      <dgm:spPr/>
      <dgm:t>
        <a:bodyPr/>
        <a:lstStyle/>
        <a:p>
          <a:endParaRPr lang="en-US"/>
        </a:p>
      </dgm:t>
    </dgm:pt>
    <dgm:pt modelId="{A16966B6-B30E-8949-9485-16D6A53D24F1}" type="pres">
      <dgm:prSet presAssocID="{4F1214E2-4AA7-E544-9D65-2A935EFA6A9D}" presName="singleCycle" presStyleCnt="0"/>
      <dgm:spPr/>
    </dgm:pt>
    <dgm:pt modelId="{93F32F00-854D-0D41-82CD-65DD7BC1936C}" type="pres">
      <dgm:prSet presAssocID="{4F1214E2-4AA7-E544-9D65-2A935EFA6A9D}" presName="singleCenter" presStyleLbl="node1" presStyleIdx="0" presStyleCnt="6">
        <dgm:presLayoutVars>
          <dgm:chMax val="7"/>
          <dgm:chPref val="7"/>
        </dgm:presLayoutVars>
      </dgm:prSet>
      <dgm:spPr/>
      <dgm:t>
        <a:bodyPr/>
        <a:lstStyle/>
        <a:p>
          <a:endParaRPr lang="en-US"/>
        </a:p>
      </dgm:t>
    </dgm:pt>
    <dgm:pt modelId="{99D39E72-A50F-A54F-8C6A-89045A0C798A}" type="pres">
      <dgm:prSet presAssocID="{A473D86C-F14F-8344-83B0-2828755ABA40}" presName="Name56" presStyleLbl="parChTrans1D2" presStyleIdx="0" presStyleCnt="5"/>
      <dgm:spPr/>
      <dgm:t>
        <a:bodyPr/>
        <a:lstStyle/>
        <a:p>
          <a:endParaRPr lang="en-US"/>
        </a:p>
      </dgm:t>
    </dgm:pt>
    <dgm:pt modelId="{7E59DA0A-D3DD-C849-9F34-A1A25EE71851}" type="pres">
      <dgm:prSet presAssocID="{17C017C3-DEEF-2C44-B80F-2796483E3027}" presName="text0" presStyleLbl="node1" presStyleIdx="1" presStyleCnt="6">
        <dgm:presLayoutVars>
          <dgm:bulletEnabled val="1"/>
        </dgm:presLayoutVars>
      </dgm:prSet>
      <dgm:spPr/>
      <dgm:t>
        <a:bodyPr/>
        <a:lstStyle/>
        <a:p>
          <a:endParaRPr lang="en-US"/>
        </a:p>
      </dgm:t>
    </dgm:pt>
    <dgm:pt modelId="{65FB673C-DA39-EA43-B9CD-6268C2A004CD}" type="pres">
      <dgm:prSet presAssocID="{7C5DA564-8611-0E47-BD9B-F0724E6C6351}" presName="Name56" presStyleLbl="parChTrans1D2" presStyleIdx="1" presStyleCnt="5"/>
      <dgm:spPr/>
      <dgm:t>
        <a:bodyPr/>
        <a:lstStyle/>
        <a:p>
          <a:endParaRPr lang="en-US"/>
        </a:p>
      </dgm:t>
    </dgm:pt>
    <dgm:pt modelId="{EDB1A023-564D-1D4E-80BB-CA942BF0945F}" type="pres">
      <dgm:prSet presAssocID="{FC87F575-128B-5445-90BF-4146E5F551B4}" presName="text0" presStyleLbl="node1" presStyleIdx="2" presStyleCnt="6">
        <dgm:presLayoutVars>
          <dgm:bulletEnabled val="1"/>
        </dgm:presLayoutVars>
      </dgm:prSet>
      <dgm:spPr/>
      <dgm:t>
        <a:bodyPr/>
        <a:lstStyle/>
        <a:p>
          <a:endParaRPr lang="en-US"/>
        </a:p>
      </dgm:t>
    </dgm:pt>
    <dgm:pt modelId="{BD977482-47AA-FD4F-8F99-A8AAEB8462D7}" type="pres">
      <dgm:prSet presAssocID="{365532FF-2632-2D4F-AAA7-351B61A06EB0}" presName="Name56" presStyleLbl="parChTrans1D2" presStyleIdx="2" presStyleCnt="5"/>
      <dgm:spPr/>
      <dgm:t>
        <a:bodyPr/>
        <a:lstStyle/>
        <a:p>
          <a:endParaRPr lang="en-US"/>
        </a:p>
      </dgm:t>
    </dgm:pt>
    <dgm:pt modelId="{85BF9024-AAC3-1745-8EE8-97172B1F1A0D}" type="pres">
      <dgm:prSet presAssocID="{1F03069F-DAA5-2C4C-807B-8611A6908DF7}" presName="text0" presStyleLbl="node1" presStyleIdx="3" presStyleCnt="6">
        <dgm:presLayoutVars>
          <dgm:bulletEnabled val="1"/>
        </dgm:presLayoutVars>
      </dgm:prSet>
      <dgm:spPr/>
      <dgm:t>
        <a:bodyPr/>
        <a:lstStyle/>
        <a:p>
          <a:endParaRPr lang="en-US"/>
        </a:p>
      </dgm:t>
    </dgm:pt>
    <dgm:pt modelId="{0B887E3B-4589-D549-9D07-864A197FF252}" type="pres">
      <dgm:prSet presAssocID="{26FCB193-8413-3D40-8C34-7B1D96A9CED3}" presName="Name56" presStyleLbl="parChTrans1D2" presStyleIdx="3" presStyleCnt="5"/>
      <dgm:spPr/>
      <dgm:t>
        <a:bodyPr/>
        <a:lstStyle/>
        <a:p>
          <a:endParaRPr lang="en-US"/>
        </a:p>
      </dgm:t>
    </dgm:pt>
    <dgm:pt modelId="{95CB48FC-469C-4442-B861-762A0B5A4B5A}" type="pres">
      <dgm:prSet presAssocID="{93F8CA8D-9338-BA4C-953E-E58EC5E6616D}" presName="text0" presStyleLbl="node1" presStyleIdx="4" presStyleCnt="6">
        <dgm:presLayoutVars>
          <dgm:bulletEnabled val="1"/>
        </dgm:presLayoutVars>
      </dgm:prSet>
      <dgm:spPr/>
      <dgm:t>
        <a:bodyPr/>
        <a:lstStyle/>
        <a:p>
          <a:endParaRPr lang="en-US"/>
        </a:p>
      </dgm:t>
    </dgm:pt>
    <dgm:pt modelId="{B371CC70-1D76-3940-BC36-C1DEEB78EFAA}" type="pres">
      <dgm:prSet presAssocID="{E44F74B0-0E3C-5647-A144-2F608C37AA13}" presName="Name56" presStyleLbl="parChTrans1D2" presStyleIdx="4" presStyleCnt="5"/>
      <dgm:spPr/>
      <dgm:t>
        <a:bodyPr/>
        <a:lstStyle/>
        <a:p>
          <a:endParaRPr lang="en-US"/>
        </a:p>
      </dgm:t>
    </dgm:pt>
    <dgm:pt modelId="{B68844BE-C294-B744-BADF-3F393288B9DD}" type="pres">
      <dgm:prSet presAssocID="{9521AAFF-7CF1-184A-AAD7-0059E52501E6}" presName="text0" presStyleLbl="node1" presStyleIdx="5" presStyleCnt="6" custRadScaleRad="112397" custRadScaleInc="23575">
        <dgm:presLayoutVars>
          <dgm:bulletEnabled val="1"/>
        </dgm:presLayoutVars>
      </dgm:prSet>
      <dgm:spPr/>
      <dgm:t>
        <a:bodyPr/>
        <a:lstStyle/>
        <a:p>
          <a:endParaRPr lang="en-US"/>
        </a:p>
      </dgm:t>
    </dgm:pt>
  </dgm:ptLst>
  <dgm:cxnLst>
    <dgm:cxn modelId="{09B1443B-FAB5-7147-8943-1142238D8718}" srcId="{4F1214E2-4AA7-E544-9D65-2A935EFA6A9D}" destId="{17C017C3-DEEF-2C44-B80F-2796483E3027}" srcOrd="0" destOrd="0" parTransId="{A473D86C-F14F-8344-83B0-2828755ABA40}" sibTransId="{56F57B1B-EAF3-6B4D-BC46-857F4F288A45}"/>
    <dgm:cxn modelId="{8CEF941E-8E8A-6B4F-9E61-63396F0D3A45}" type="presOf" srcId="{FC87F575-128B-5445-90BF-4146E5F551B4}" destId="{EDB1A023-564D-1D4E-80BB-CA942BF0945F}" srcOrd="0" destOrd="0" presId="urn:microsoft.com/office/officeart/2008/layout/RadialCluster"/>
    <dgm:cxn modelId="{93AFFB7C-BFBD-2B4F-87AB-D0DA6A425A0A}" type="presOf" srcId="{365532FF-2632-2D4F-AAA7-351B61A06EB0}" destId="{BD977482-47AA-FD4F-8F99-A8AAEB8462D7}" srcOrd="0" destOrd="0" presId="urn:microsoft.com/office/officeart/2008/layout/RadialCluster"/>
    <dgm:cxn modelId="{4C6C9E9D-D690-DC48-AE2B-19E546380C98}" type="presOf" srcId="{4F1214E2-4AA7-E544-9D65-2A935EFA6A9D}" destId="{93F32F00-854D-0D41-82CD-65DD7BC1936C}" srcOrd="0" destOrd="0" presId="urn:microsoft.com/office/officeart/2008/layout/RadialCluster"/>
    <dgm:cxn modelId="{EDC694FB-BE60-0246-BF55-EAEC472809A6}" type="presOf" srcId="{7C5DA564-8611-0E47-BD9B-F0724E6C6351}" destId="{65FB673C-DA39-EA43-B9CD-6268C2A004CD}" srcOrd="0" destOrd="0" presId="urn:microsoft.com/office/officeart/2008/layout/RadialCluster"/>
    <dgm:cxn modelId="{E208AE75-51A2-7E40-BA83-144E98457230}" type="presOf" srcId="{CE5384D5-15AD-0F41-9ADE-79DCF639EF6C}" destId="{958A161C-E0F3-3D44-B437-5AA9D379BC47}" srcOrd="0" destOrd="0" presId="urn:microsoft.com/office/officeart/2008/layout/RadialCluster"/>
    <dgm:cxn modelId="{B96D6EF7-DF4A-7C4B-BF6A-3CFA8BAE7545}" type="presOf" srcId="{E44F74B0-0E3C-5647-A144-2F608C37AA13}" destId="{B371CC70-1D76-3940-BC36-C1DEEB78EFAA}" srcOrd="0" destOrd="0" presId="urn:microsoft.com/office/officeart/2008/layout/RadialCluster"/>
    <dgm:cxn modelId="{0AB00430-D87D-C544-AABD-B8DB0970207F}" srcId="{4F1214E2-4AA7-E544-9D65-2A935EFA6A9D}" destId="{9521AAFF-7CF1-184A-AAD7-0059E52501E6}" srcOrd="4" destOrd="0" parTransId="{E44F74B0-0E3C-5647-A144-2F608C37AA13}" sibTransId="{73C4D677-B373-4544-BD56-D95D6535FE87}"/>
    <dgm:cxn modelId="{69013945-9A55-E143-A4A1-95E4B4FC42E9}" srcId="{CE5384D5-15AD-0F41-9ADE-79DCF639EF6C}" destId="{4F1214E2-4AA7-E544-9D65-2A935EFA6A9D}" srcOrd="0" destOrd="0" parTransId="{DEEE6DFA-1B25-AF4C-A8F6-AC1809F3EB61}" sibTransId="{13B6469E-3D6F-BD4F-BFAF-94AA49878898}"/>
    <dgm:cxn modelId="{9E4623AF-A16E-F141-989F-E57C4210519B}" type="presOf" srcId="{26FCB193-8413-3D40-8C34-7B1D96A9CED3}" destId="{0B887E3B-4589-D549-9D07-864A197FF252}" srcOrd="0" destOrd="0" presId="urn:microsoft.com/office/officeart/2008/layout/RadialCluster"/>
    <dgm:cxn modelId="{17507E66-4531-F645-A3A5-C4375C85B269}" type="presOf" srcId="{9521AAFF-7CF1-184A-AAD7-0059E52501E6}" destId="{B68844BE-C294-B744-BADF-3F393288B9DD}" srcOrd="0" destOrd="0" presId="urn:microsoft.com/office/officeart/2008/layout/RadialCluster"/>
    <dgm:cxn modelId="{5E190E43-CEF8-CA42-8E5D-BCD041F918E3}" srcId="{4F1214E2-4AA7-E544-9D65-2A935EFA6A9D}" destId="{1F03069F-DAA5-2C4C-807B-8611A6908DF7}" srcOrd="2" destOrd="0" parTransId="{365532FF-2632-2D4F-AAA7-351B61A06EB0}" sibTransId="{B642988D-AE65-1246-A783-0A0A6DD326B2}"/>
    <dgm:cxn modelId="{81134F1D-74DB-7D4F-8AA6-3BF8C6075E9C}" srcId="{4F1214E2-4AA7-E544-9D65-2A935EFA6A9D}" destId="{93F8CA8D-9338-BA4C-953E-E58EC5E6616D}" srcOrd="3" destOrd="0" parTransId="{26FCB193-8413-3D40-8C34-7B1D96A9CED3}" sibTransId="{44D55232-EB53-C447-B43E-10662761B1B8}"/>
    <dgm:cxn modelId="{C4C73B6D-93A8-B044-8CDE-A35932A473CF}" type="presOf" srcId="{93F8CA8D-9338-BA4C-953E-E58EC5E6616D}" destId="{95CB48FC-469C-4442-B861-762A0B5A4B5A}" srcOrd="0" destOrd="0" presId="urn:microsoft.com/office/officeart/2008/layout/RadialCluster"/>
    <dgm:cxn modelId="{39D88295-C51D-D049-AABB-FBFA0A1D1212}" type="presOf" srcId="{17C017C3-DEEF-2C44-B80F-2796483E3027}" destId="{7E59DA0A-D3DD-C849-9F34-A1A25EE71851}" srcOrd="0" destOrd="0" presId="urn:microsoft.com/office/officeart/2008/layout/RadialCluster"/>
    <dgm:cxn modelId="{D1C85BE9-3D3C-214B-85B2-CF418945B859}" type="presOf" srcId="{1F03069F-DAA5-2C4C-807B-8611A6908DF7}" destId="{85BF9024-AAC3-1745-8EE8-97172B1F1A0D}" srcOrd="0" destOrd="0" presId="urn:microsoft.com/office/officeart/2008/layout/RadialCluster"/>
    <dgm:cxn modelId="{5BAD43D2-E6FF-9B49-9134-2CBE34075E92}" type="presOf" srcId="{A473D86C-F14F-8344-83B0-2828755ABA40}" destId="{99D39E72-A50F-A54F-8C6A-89045A0C798A}" srcOrd="0" destOrd="0" presId="urn:microsoft.com/office/officeart/2008/layout/RadialCluster"/>
    <dgm:cxn modelId="{1BF41231-A098-3544-A3BD-45BA147B430A}" srcId="{4F1214E2-4AA7-E544-9D65-2A935EFA6A9D}" destId="{FC87F575-128B-5445-90BF-4146E5F551B4}" srcOrd="1" destOrd="0" parTransId="{7C5DA564-8611-0E47-BD9B-F0724E6C6351}" sibTransId="{E4CE28A4-BC70-6F4C-952B-D7B3FA6D1B6F}"/>
    <dgm:cxn modelId="{2E6E7AB4-2CE0-B04E-B381-8E68801679E7}" type="presParOf" srcId="{958A161C-E0F3-3D44-B437-5AA9D379BC47}" destId="{A16966B6-B30E-8949-9485-16D6A53D24F1}" srcOrd="0" destOrd="0" presId="urn:microsoft.com/office/officeart/2008/layout/RadialCluster"/>
    <dgm:cxn modelId="{AA33EE20-A7C2-A541-951C-D400142BCDA7}" type="presParOf" srcId="{A16966B6-B30E-8949-9485-16D6A53D24F1}" destId="{93F32F00-854D-0D41-82CD-65DD7BC1936C}" srcOrd="0" destOrd="0" presId="urn:microsoft.com/office/officeart/2008/layout/RadialCluster"/>
    <dgm:cxn modelId="{DD1CF3D7-F489-B64E-903F-CAB217437F1D}" type="presParOf" srcId="{A16966B6-B30E-8949-9485-16D6A53D24F1}" destId="{99D39E72-A50F-A54F-8C6A-89045A0C798A}" srcOrd="1" destOrd="0" presId="urn:microsoft.com/office/officeart/2008/layout/RadialCluster"/>
    <dgm:cxn modelId="{DF8F059B-F4C2-A142-BAC0-463D9383B9E5}" type="presParOf" srcId="{A16966B6-B30E-8949-9485-16D6A53D24F1}" destId="{7E59DA0A-D3DD-C849-9F34-A1A25EE71851}" srcOrd="2" destOrd="0" presId="urn:microsoft.com/office/officeart/2008/layout/RadialCluster"/>
    <dgm:cxn modelId="{520C5993-7004-0744-BB3F-C7FAD8835F2B}" type="presParOf" srcId="{A16966B6-B30E-8949-9485-16D6A53D24F1}" destId="{65FB673C-DA39-EA43-B9CD-6268C2A004CD}" srcOrd="3" destOrd="0" presId="urn:microsoft.com/office/officeart/2008/layout/RadialCluster"/>
    <dgm:cxn modelId="{D9F6F5A0-F59D-F042-8E1D-E1FDCCCB4405}" type="presParOf" srcId="{A16966B6-B30E-8949-9485-16D6A53D24F1}" destId="{EDB1A023-564D-1D4E-80BB-CA942BF0945F}" srcOrd="4" destOrd="0" presId="urn:microsoft.com/office/officeart/2008/layout/RadialCluster"/>
    <dgm:cxn modelId="{3B71BC40-2DDC-F345-A7F1-0A65F6C7CCB9}" type="presParOf" srcId="{A16966B6-B30E-8949-9485-16D6A53D24F1}" destId="{BD977482-47AA-FD4F-8F99-A8AAEB8462D7}" srcOrd="5" destOrd="0" presId="urn:microsoft.com/office/officeart/2008/layout/RadialCluster"/>
    <dgm:cxn modelId="{CAD78431-74BB-1B49-B0A9-F083C11F6D69}" type="presParOf" srcId="{A16966B6-B30E-8949-9485-16D6A53D24F1}" destId="{85BF9024-AAC3-1745-8EE8-97172B1F1A0D}" srcOrd="6" destOrd="0" presId="urn:microsoft.com/office/officeart/2008/layout/RadialCluster"/>
    <dgm:cxn modelId="{C8392DB8-0A14-2A40-8194-950DE1CABD44}" type="presParOf" srcId="{A16966B6-B30E-8949-9485-16D6A53D24F1}" destId="{0B887E3B-4589-D549-9D07-864A197FF252}" srcOrd="7" destOrd="0" presId="urn:microsoft.com/office/officeart/2008/layout/RadialCluster"/>
    <dgm:cxn modelId="{2026F5F3-4208-D648-8772-2F27E77DF12C}" type="presParOf" srcId="{A16966B6-B30E-8949-9485-16D6A53D24F1}" destId="{95CB48FC-469C-4442-B861-762A0B5A4B5A}" srcOrd="8" destOrd="0" presId="urn:microsoft.com/office/officeart/2008/layout/RadialCluster"/>
    <dgm:cxn modelId="{AA2B645A-36BE-DF44-B2C0-39430C92C799}" type="presParOf" srcId="{A16966B6-B30E-8949-9485-16D6A53D24F1}" destId="{B371CC70-1D76-3940-BC36-C1DEEB78EFAA}" srcOrd="9" destOrd="0" presId="urn:microsoft.com/office/officeart/2008/layout/RadialCluster"/>
    <dgm:cxn modelId="{6A17C734-D3D3-604D-9D7C-805BFCD312D5}" type="presParOf" srcId="{A16966B6-B30E-8949-9485-16D6A53D24F1}" destId="{B68844BE-C294-B744-BADF-3F393288B9DD}"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32F00-854D-0D41-82CD-65DD7BC1936C}">
      <dsp:nvSpPr>
        <dsp:cNvPr id="0" name=""/>
        <dsp:cNvSpPr/>
      </dsp:nvSpPr>
      <dsp:spPr>
        <a:xfrm>
          <a:off x="3657824" y="2377460"/>
          <a:ext cx="1828351" cy="1828351"/>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Aims</a:t>
          </a:r>
          <a:endParaRPr lang="en-US" sz="3600" kern="1200" dirty="0"/>
        </a:p>
      </dsp:txBody>
      <dsp:txXfrm>
        <a:off x="3747077" y="2466713"/>
        <a:ext cx="1649845" cy="1649845"/>
      </dsp:txXfrm>
    </dsp:sp>
    <dsp:sp modelId="{99D39E72-A50F-A54F-8C6A-89045A0C798A}">
      <dsp:nvSpPr>
        <dsp:cNvPr id="0" name=""/>
        <dsp:cNvSpPr/>
      </dsp:nvSpPr>
      <dsp:spPr>
        <a:xfrm rot="16200000">
          <a:off x="4055728" y="1861189"/>
          <a:ext cx="1032542" cy="0"/>
        </a:xfrm>
        <a:custGeom>
          <a:avLst/>
          <a:gdLst/>
          <a:ahLst/>
          <a:cxnLst/>
          <a:rect l="0" t="0" r="0" b="0"/>
          <a:pathLst>
            <a:path>
              <a:moveTo>
                <a:pt x="0" y="0"/>
              </a:moveTo>
              <a:lnTo>
                <a:pt x="1032542" y="0"/>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59DA0A-D3DD-C849-9F34-A1A25EE71851}">
      <dsp:nvSpPr>
        <dsp:cNvPr id="0" name=""/>
        <dsp:cNvSpPr/>
      </dsp:nvSpPr>
      <dsp:spPr>
        <a:xfrm>
          <a:off x="3959502" y="119922"/>
          <a:ext cx="1224995" cy="1224995"/>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Tackle Depression</a:t>
          </a:r>
          <a:endParaRPr lang="en-US" sz="1700" kern="1200" dirty="0"/>
        </a:p>
      </dsp:txBody>
      <dsp:txXfrm>
        <a:off x="4019301" y="179721"/>
        <a:ext cx="1105397" cy="1105397"/>
      </dsp:txXfrm>
    </dsp:sp>
    <dsp:sp modelId="{65FB673C-DA39-EA43-B9CD-6268C2A004CD}">
      <dsp:nvSpPr>
        <dsp:cNvPr id="0" name=""/>
        <dsp:cNvSpPr/>
      </dsp:nvSpPr>
      <dsp:spPr>
        <a:xfrm rot="20520000">
          <a:off x="5462830" y="2847205"/>
          <a:ext cx="953976" cy="0"/>
        </a:xfrm>
        <a:custGeom>
          <a:avLst/>
          <a:gdLst/>
          <a:ahLst/>
          <a:cxnLst/>
          <a:rect l="0" t="0" r="0" b="0"/>
          <a:pathLst>
            <a:path>
              <a:moveTo>
                <a:pt x="0" y="0"/>
              </a:moveTo>
              <a:lnTo>
                <a:pt x="953976" y="0"/>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B1A023-564D-1D4E-80BB-CA942BF0945F}">
      <dsp:nvSpPr>
        <dsp:cNvPr id="0" name=""/>
        <dsp:cNvSpPr/>
      </dsp:nvSpPr>
      <dsp:spPr>
        <a:xfrm>
          <a:off x="6393461" y="1888297"/>
          <a:ext cx="1224995" cy="1224995"/>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Fulfill promises – 25 Points?</a:t>
          </a:r>
          <a:endParaRPr lang="en-US" sz="1800" kern="1200" dirty="0"/>
        </a:p>
      </dsp:txBody>
      <dsp:txXfrm>
        <a:off x="6453260" y="1948096"/>
        <a:ext cx="1105397" cy="1105397"/>
      </dsp:txXfrm>
    </dsp:sp>
    <dsp:sp modelId="{BD977482-47AA-FD4F-8F99-A8AAEB8462D7}">
      <dsp:nvSpPr>
        <dsp:cNvPr id="0" name=""/>
        <dsp:cNvSpPr/>
      </dsp:nvSpPr>
      <dsp:spPr>
        <a:xfrm rot="3240000">
          <a:off x="5097653" y="4477700"/>
          <a:ext cx="672143" cy="0"/>
        </a:xfrm>
        <a:custGeom>
          <a:avLst/>
          <a:gdLst/>
          <a:ahLst/>
          <a:cxnLst/>
          <a:rect l="0" t="0" r="0" b="0"/>
          <a:pathLst>
            <a:path>
              <a:moveTo>
                <a:pt x="0" y="0"/>
              </a:moveTo>
              <a:lnTo>
                <a:pt x="672143" y="0"/>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BF9024-AAC3-1745-8EE8-97172B1F1A0D}">
      <dsp:nvSpPr>
        <dsp:cNvPr id="0" name=""/>
        <dsp:cNvSpPr/>
      </dsp:nvSpPr>
      <dsp:spPr>
        <a:xfrm>
          <a:off x="5463771" y="4749588"/>
          <a:ext cx="1224995" cy="1224995"/>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kern="1200" dirty="0" err="1" smtClean="0"/>
            <a:t>Wehrwirtschaft</a:t>
          </a:r>
          <a:r>
            <a:rPr lang="en-US" sz="1300" kern="1200" dirty="0" smtClean="0"/>
            <a:t> (Managed/</a:t>
          </a:r>
          <a:r>
            <a:rPr lang="en-US" sz="1300" kern="1200" dirty="0" err="1" smtClean="0"/>
            <a:t>defence</a:t>
          </a:r>
          <a:r>
            <a:rPr lang="en-US" sz="1300" kern="1200" dirty="0" smtClean="0"/>
            <a:t>/war economy)</a:t>
          </a:r>
          <a:endParaRPr lang="en-US" sz="1300" kern="1200" dirty="0"/>
        </a:p>
      </dsp:txBody>
      <dsp:txXfrm>
        <a:off x="5523570" y="4809387"/>
        <a:ext cx="1105397" cy="1105397"/>
      </dsp:txXfrm>
    </dsp:sp>
    <dsp:sp modelId="{0B887E3B-4589-D549-9D07-864A197FF252}">
      <dsp:nvSpPr>
        <dsp:cNvPr id="0" name=""/>
        <dsp:cNvSpPr/>
      </dsp:nvSpPr>
      <dsp:spPr>
        <a:xfrm rot="7560000">
          <a:off x="3374202" y="4477700"/>
          <a:ext cx="672143" cy="0"/>
        </a:xfrm>
        <a:custGeom>
          <a:avLst/>
          <a:gdLst/>
          <a:ahLst/>
          <a:cxnLst/>
          <a:rect l="0" t="0" r="0" b="0"/>
          <a:pathLst>
            <a:path>
              <a:moveTo>
                <a:pt x="0" y="0"/>
              </a:moveTo>
              <a:lnTo>
                <a:pt x="672143" y="0"/>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CB48FC-469C-4442-B861-762A0B5A4B5A}">
      <dsp:nvSpPr>
        <dsp:cNvPr id="0" name=""/>
        <dsp:cNvSpPr/>
      </dsp:nvSpPr>
      <dsp:spPr>
        <a:xfrm>
          <a:off x="2455232" y="4749588"/>
          <a:ext cx="1224995" cy="1224995"/>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Limit influence of foreign capital</a:t>
          </a:r>
          <a:endParaRPr lang="en-US" sz="1800" kern="1200" dirty="0"/>
        </a:p>
      </dsp:txBody>
      <dsp:txXfrm>
        <a:off x="2515031" y="4809387"/>
        <a:ext cx="1105397" cy="1105397"/>
      </dsp:txXfrm>
    </dsp:sp>
    <dsp:sp modelId="{B371CC70-1D76-3940-BC36-C1DEEB78EFAA}">
      <dsp:nvSpPr>
        <dsp:cNvPr id="0" name=""/>
        <dsp:cNvSpPr/>
      </dsp:nvSpPr>
      <dsp:spPr>
        <a:xfrm rot="12389220">
          <a:off x="2548499" y="2575025"/>
          <a:ext cx="1170769" cy="0"/>
        </a:xfrm>
        <a:custGeom>
          <a:avLst/>
          <a:gdLst/>
          <a:ahLst/>
          <a:cxnLst/>
          <a:rect l="0" t="0" r="0" b="0"/>
          <a:pathLst>
            <a:path>
              <a:moveTo>
                <a:pt x="0" y="0"/>
              </a:moveTo>
              <a:lnTo>
                <a:pt x="1170769" y="0"/>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8844BE-C294-B744-BADF-3F393288B9DD}">
      <dsp:nvSpPr>
        <dsp:cNvPr id="0" name=""/>
        <dsp:cNvSpPr/>
      </dsp:nvSpPr>
      <dsp:spPr>
        <a:xfrm>
          <a:off x="1384948" y="1396242"/>
          <a:ext cx="1224995" cy="1224995"/>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Create an economy that serves ideological purposes</a:t>
          </a:r>
          <a:endParaRPr lang="en-US" sz="1400" kern="1200" dirty="0"/>
        </a:p>
      </dsp:txBody>
      <dsp:txXfrm>
        <a:off x="1444747" y="1456041"/>
        <a:ext cx="1105397" cy="110539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GB"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A7AAC79D-2F52-7E44-86BE-E60BC4983628}" type="datetimeFigureOut">
              <a:rPr lang="en-US" smtClean="0"/>
              <a:t>14/02/2017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3C8FA-F7B7-3B45-BBC9-CFA6BD9345E5}"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7AAC79D-2F52-7E44-86BE-E60BC4983628}" type="datetimeFigureOut">
              <a:rPr lang="en-US" smtClean="0"/>
              <a:t>14/02/2017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3C8FA-F7B7-3B45-BBC9-CFA6BD9345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7AAC79D-2F52-7E44-86BE-E60BC4983628}" type="datetimeFigureOut">
              <a:rPr lang="en-US" smtClean="0"/>
              <a:t>14/02/2017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3C8FA-F7B7-3B45-BBC9-CFA6BD9345E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7AAC79D-2F52-7E44-86BE-E60BC4983628}" type="datetimeFigureOut">
              <a:rPr lang="en-US" smtClean="0"/>
              <a:t>14/02/2017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3C8FA-F7B7-3B45-BBC9-CFA6BD9345E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7AAC79D-2F52-7E44-86BE-E60BC4983628}" type="datetimeFigureOut">
              <a:rPr lang="en-US" smtClean="0"/>
              <a:t>14/02/2017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3C8FA-F7B7-3B45-BBC9-CFA6BD9345E5}"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7AAC79D-2F52-7E44-86BE-E60BC4983628}" type="datetimeFigureOut">
              <a:rPr lang="en-US" smtClean="0"/>
              <a:t>14/02/2017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3C8FA-F7B7-3B45-BBC9-CFA6BD9345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7AAC79D-2F52-7E44-86BE-E60BC4983628}" type="datetimeFigureOut">
              <a:rPr lang="en-US" smtClean="0"/>
              <a:t>14/02/2017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23C8FA-F7B7-3B45-BBC9-CFA6BD9345E5}"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A7AAC79D-2F52-7E44-86BE-E60BC4983628}" type="datetimeFigureOut">
              <a:rPr lang="en-US" smtClean="0"/>
              <a:t>14/02/2017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23C8FA-F7B7-3B45-BBC9-CFA6BD9345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AC79D-2F52-7E44-86BE-E60BC4983628}" type="datetimeFigureOut">
              <a:rPr lang="en-US" smtClean="0"/>
              <a:t>14/02/2017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23C8FA-F7B7-3B45-BBC9-CFA6BD9345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GB"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7AAC79D-2F52-7E44-86BE-E60BC4983628}" type="datetimeFigureOut">
              <a:rPr lang="en-US" smtClean="0"/>
              <a:t>14/02/2017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3C8FA-F7B7-3B45-BBC9-CFA6BD9345E5}"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GB"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7AAC79D-2F52-7E44-86BE-E60BC4983628}" type="datetimeFigureOut">
              <a:rPr lang="en-US" smtClean="0"/>
              <a:t>14/02/2017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3C8FA-F7B7-3B45-BBC9-CFA6BD9345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7AAC79D-2F52-7E44-86BE-E60BC4983628}" type="datetimeFigureOut">
              <a:rPr lang="en-US" smtClean="0"/>
              <a:t>14/02/2017</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A23C8FA-F7B7-3B45-BBC9-CFA6BD9345E5}"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Nazi</a:t>
            </a:r>
            <a:endParaRPr lang="en-US" dirty="0"/>
          </a:p>
        </p:txBody>
      </p:sp>
      <p:sp>
        <p:nvSpPr>
          <p:cNvPr id="3" name="Subtitle 2"/>
          <p:cNvSpPr>
            <a:spLocks noGrp="1"/>
          </p:cNvSpPr>
          <p:nvPr>
            <p:ph type="subTitle" idx="1"/>
          </p:nvPr>
        </p:nvSpPr>
        <p:spPr/>
        <p:txBody>
          <a:bodyPr/>
          <a:lstStyle/>
          <a:p>
            <a:r>
              <a:rPr lang="en-US" dirty="0" smtClean="0"/>
              <a:t>Economic Policy</a:t>
            </a:r>
            <a:endParaRPr lang="en-US" dirty="0"/>
          </a:p>
        </p:txBody>
      </p:sp>
    </p:spTree>
    <p:extLst>
      <p:ext uri="{BB962C8B-B14F-4D97-AF65-F5344CB8AC3E}">
        <p14:creationId xmlns:p14="http://schemas.microsoft.com/office/powerpoint/2010/main" val="35241633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Guns or Butter?</a:t>
            </a:r>
            <a:endParaRPr lang="en-US" dirty="0"/>
          </a:p>
        </p:txBody>
      </p:sp>
      <p:pic>
        <p:nvPicPr>
          <p:cNvPr id="4" name="Content Placeholder 3" descr="butter copy.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7325" r="-34754"/>
          <a:stretch/>
        </p:blipFill>
        <p:spPr>
          <a:xfrm rot="16200000">
            <a:off x="1038108" y="-462370"/>
            <a:ext cx="6817450" cy="7369664"/>
          </a:xfrm>
        </p:spPr>
      </p:pic>
    </p:spTree>
    <p:extLst>
      <p:ext uri="{BB962C8B-B14F-4D97-AF65-F5344CB8AC3E}">
        <p14:creationId xmlns:p14="http://schemas.microsoft.com/office/powerpoint/2010/main" val="41997461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4029630819"/>
              </p:ext>
            </p:extLst>
          </p:nvPr>
        </p:nvGraphicFramePr>
        <p:xfrm>
          <a:off x="-2" y="43327"/>
          <a:ext cx="9024472" cy="6646882"/>
        </p:xfrm>
        <a:graphic>
          <a:graphicData uri="http://schemas.openxmlformats.org/drawingml/2006/table">
            <a:tbl>
              <a:tblPr firstRow="1" bandRow="1">
                <a:tableStyleId>{5C22544A-7EE6-4342-B048-85BDC9FD1C3A}</a:tableStyleId>
              </a:tblPr>
              <a:tblGrid>
                <a:gridCol w="1354199"/>
                <a:gridCol w="3158037"/>
                <a:gridCol w="2256118"/>
                <a:gridCol w="2256118"/>
              </a:tblGrid>
              <a:tr h="986777">
                <a:tc>
                  <a:txBody>
                    <a:bodyPr/>
                    <a:lstStyle/>
                    <a:p>
                      <a:r>
                        <a:rPr lang="en-US" dirty="0" smtClean="0"/>
                        <a:t>Area</a:t>
                      </a:r>
                      <a:endParaRPr lang="en-US" dirty="0"/>
                    </a:p>
                  </a:txBody>
                  <a:tcPr/>
                </a:tc>
                <a:tc>
                  <a:txBody>
                    <a:bodyPr/>
                    <a:lstStyle/>
                    <a:p>
                      <a:r>
                        <a:rPr lang="en-US" dirty="0" smtClean="0"/>
                        <a:t>What was the </a:t>
                      </a:r>
                      <a:r>
                        <a:rPr lang="en-US" dirty="0" err="1" smtClean="0"/>
                        <a:t>govt</a:t>
                      </a:r>
                      <a:r>
                        <a:rPr lang="en-US" dirty="0" smtClean="0"/>
                        <a:t> role?</a:t>
                      </a:r>
                      <a:endParaRPr lang="en-US" dirty="0"/>
                    </a:p>
                  </a:txBody>
                  <a:tcPr/>
                </a:tc>
                <a:tc>
                  <a:txBody>
                    <a:bodyPr/>
                    <a:lstStyle/>
                    <a:p>
                      <a:r>
                        <a:rPr lang="en-US" dirty="0" smtClean="0"/>
                        <a:t>How were </a:t>
                      </a:r>
                      <a:r>
                        <a:rPr lang="en-US" dirty="0" err="1" smtClean="0"/>
                        <a:t>dev</a:t>
                      </a:r>
                      <a:r>
                        <a:rPr lang="en-US" baseline="0" dirty="0" smtClean="0"/>
                        <a:t> influenced by ideology?</a:t>
                      </a:r>
                      <a:endParaRPr lang="en-US" dirty="0"/>
                    </a:p>
                  </a:txBody>
                  <a:tcPr/>
                </a:tc>
                <a:tc>
                  <a:txBody>
                    <a:bodyPr/>
                    <a:lstStyle/>
                    <a:p>
                      <a:r>
                        <a:rPr lang="en-US" dirty="0" smtClean="0"/>
                        <a:t>How far</a:t>
                      </a:r>
                      <a:r>
                        <a:rPr lang="en-US" baseline="0" dirty="0" smtClean="0"/>
                        <a:t> was this policy successful</a:t>
                      </a:r>
                      <a:endParaRPr lang="en-US" dirty="0"/>
                    </a:p>
                  </a:txBody>
                  <a:tcPr/>
                </a:tc>
              </a:tr>
              <a:tr h="1480166">
                <a:tc>
                  <a:txBody>
                    <a:bodyPr/>
                    <a:lstStyle/>
                    <a:p>
                      <a:r>
                        <a:rPr lang="en-US" dirty="0" smtClean="0"/>
                        <a:t>Agriculture</a:t>
                      </a:r>
                      <a:endParaRPr lang="en-US" dirty="0"/>
                    </a:p>
                  </a:txBody>
                  <a:tcPr/>
                </a:tc>
                <a:tc>
                  <a:txBody>
                    <a:bodyPr/>
                    <a:lstStyle/>
                    <a:p>
                      <a:r>
                        <a:rPr lang="en-US" sz="1200" dirty="0" smtClean="0"/>
                        <a:t>Autarky</a:t>
                      </a:r>
                    </a:p>
                    <a:p>
                      <a:r>
                        <a:rPr lang="en-US" sz="1200" dirty="0" smtClean="0"/>
                        <a:t>Peasant</a:t>
                      </a:r>
                      <a:r>
                        <a:rPr lang="en-US" sz="1200" baseline="0" dirty="0" smtClean="0"/>
                        <a:t> Measures</a:t>
                      </a:r>
                    </a:p>
                    <a:p>
                      <a:r>
                        <a:rPr lang="en-US" sz="1200" baseline="0" dirty="0" smtClean="0"/>
                        <a:t>Subsidies – arable farmers</a:t>
                      </a:r>
                    </a:p>
                    <a:p>
                      <a:r>
                        <a:rPr lang="en-US" sz="1200" baseline="0" dirty="0" smtClean="0"/>
                        <a:t>Price controls</a:t>
                      </a:r>
                    </a:p>
                    <a:p>
                      <a:r>
                        <a:rPr lang="en-US" sz="1200" baseline="0" dirty="0" smtClean="0"/>
                        <a:t>Reich Food Estate – regulations</a:t>
                      </a:r>
                    </a:p>
                    <a:p>
                      <a:r>
                        <a:rPr lang="en-US" sz="1200" baseline="0" dirty="0" smtClean="0"/>
                        <a:t>Four Year Plan</a:t>
                      </a:r>
                    </a:p>
                    <a:p>
                      <a:r>
                        <a:rPr lang="en-US" sz="1200" baseline="0" dirty="0" smtClean="0"/>
                        <a:t>Reich Entailed Farm Law – small farms decline</a:t>
                      </a:r>
                      <a:endParaRPr lang="en-US" sz="1200" dirty="0"/>
                    </a:p>
                  </a:txBody>
                  <a:tcPr/>
                </a:tc>
                <a:tc>
                  <a:txBody>
                    <a:bodyPr/>
                    <a:lstStyle/>
                    <a:p>
                      <a:r>
                        <a:rPr lang="en-US" sz="1200" dirty="0" smtClean="0"/>
                        <a:t>Autarky:</a:t>
                      </a:r>
                      <a:r>
                        <a:rPr lang="en-US" sz="1200" baseline="0" dirty="0" smtClean="0"/>
                        <a:t> </a:t>
                      </a:r>
                      <a:r>
                        <a:rPr lang="en-US" sz="1200" dirty="0" smtClean="0"/>
                        <a:t>Priority for military not agricultural</a:t>
                      </a:r>
                      <a:r>
                        <a:rPr lang="en-US" sz="1200" baseline="0" dirty="0" smtClean="0"/>
                        <a:t> machinery – no growth. Limited </a:t>
                      </a:r>
                      <a:r>
                        <a:rPr lang="en-US" sz="1200" baseline="0" dirty="0" err="1" smtClean="0"/>
                        <a:t>mechanisation</a:t>
                      </a:r>
                      <a:r>
                        <a:rPr lang="en-US" sz="1200" baseline="0" dirty="0" smtClean="0"/>
                        <a:t>.</a:t>
                      </a:r>
                    </a:p>
                    <a:p>
                      <a:endParaRPr lang="en-US" sz="1200" baseline="0" dirty="0" smtClean="0"/>
                    </a:p>
                    <a:p>
                      <a:r>
                        <a:rPr lang="en-US" sz="1200" baseline="0" dirty="0" smtClean="0"/>
                        <a:t>Blood &amp; Soil</a:t>
                      </a:r>
                      <a:endParaRPr lang="en-US" sz="1200" dirty="0"/>
                    </a:p>
                  </a:txBody>
                  <a:tcPr/>
                </a:tc>
                <a:tc>
                  <a:txBody>
                    <a:bodyPr/>
                    <a:lstStyle/>
                    <a:p>
                      <a:r>
                        <a:rPr lang="en-US" sz="1200" dirty="0" smtClean="0"/>
                        <a:t>Livestock farmers hit badly. Imported</a:t>
                      </a:r>
                      <a:r>
                        <a:rPr lang="en-US" sz="1200" baseline="0" dirty="0" smtClean="0"/>
                        <a:t> fodder costs</a:t>
                      </a:r>
                    </a:p>
                    <a:p>
                      <a:r>
                        <a:rPr lang="en-US" sz="1200" baseline="0" dirty="0" smtClean="0"/>
                        <a:t>Production fails to meet demand</a:t>
                      </a:r>
                    </a:p>
                    <a:p>
                      <a:r>
                        <a:rPr lang="en-US" sz="1200" baseline="0" dirty="0" smtClean="0"/>
                        <a:t>Fats crisis</a:t>
                      </a:r>
                      <a:endParaRPr lang="en-US" sz="1200" dirty="0"/>
                    </a:p>
                  </a:txBody>
                  <a:tcPr/>
                </a:tc>
              </a:tr>
              <a:tr h="1085455">
                <a:tc>
                  <a:txBody>
                    <a:bodyPr/>
                    <a:lstStyle/>
                    <a:p>
                      <a:r>
                        <a:rPr lang="en-US" dirty="0" smtClean="0"/>
                        <a:t>Industry</a:t>
                      </a:r>
                      <a:endParaRPr lang="en-US" dirty="0"/>
                    </a:p>
                  </a:txBody>
                  <a:tcPr/>
                </a:tc>
                <a:tc>
                  <a:txBody>
                    <a:bodyPr/>
                    <a:lstStyle/>
                    <a:p>
                      <a:r>
                        <a:rPr lang="en-US" sz="1200" dirty="0" smtClean="0"/>
                        <a:t>State Supervision</a:t>
                      </a:r>
                    </a:p>
                    <a:p>
                      <a:r>
                        <a:rPr lang="en-US" sz="1200" dirty="0" smtClean="0"/>
                        <a:t>All</a:t>
                      </a:r>
                      <a:r>
                        <a:rPr lang="en-US" sz="1200" baseline="0" dirty="0" smtClean="0"/>
                        <a:t> firms were part of </a:t>
                      </a:r>
                      <a:r>
                        <a:rPr lang="en-US" sz="1200" baseline="0" dirty="0" err="1" smtClean="0"/>
                        <a:t>Reichsgruppe</a:t>
                      </a:r>
                      <a:r>
                        <a:rPr lang="en-US" sz="1200" baseline="0" dirty="0" smtClean="0"/>
                        <a:t> for Industry – part of Reich Economic Chamber. Industry remained privately owned.</a:t>
                      </a:r>
                    </a:p>
                    <a:p>
                      <a:r>
                        <a:rPr lang="en-US" sz="1200" baseline="0" dirty="0" smtClean="0"/>
                        <a:t>Four Year Plan</a:t>
                      </a:r>
                    </a:p>
                    <a:p>
                      <a:r>
                        <a:rPr lang="en-US" sz="1200" baseline="0" dirty="0" smtClean="0"/>
                        <a:t>National Herman Goering Steelworks – </a:t>
                      </a:r>
                      <a:r>
                        <a:rPr lang="en-US" sz="1200" baseline="0" dirty="0" err="1" smtClean="0"/>
                        <a:t>pressurised</a:t>
                      </a:r>
                      <a:r>
                        <a:rPr lang="en-US" sz="1200" baseline="0" dirty="0" smtClean="0"/>
                        <a:t> private steel industry to invest 130 million marks</a:t>
                      </a:r>
                      <a:endParaRPr lang="en-US" sz="1200" dirty="0"/>
                    </a:p>
                  </a:txBody>
                  <a:tcPr/>
                </a:tc>
                <a:tc>
                  <a:txBody>
                    <a:bodyPr/>
                    <a:lstStyle/>
                    <a:p>
                      <a:endParaRPr lang="en-US" sz="1200" dirty="0"/>
                    </a:p>
                  </a:txBody>
                  <a:tcPr/>
                </a:tc>
                <a:tc>
                  <a:txBody>
                    <a:bodyPr/>
                    <a:lstStyle/>
                    <a:p>
                      <a:r>
                        <a:rPr lang="en-US" sz="1200" dirty="0" smtClean="0"/>
                        <a:t>Large firms</a:t>
                      </a:r>
                      <a:r>
                        <a:rPr lang="en-US" sz="1200" baseline="0" dirty="0" smtClean="0"/>
                        <a:t> such as </a:t>
                      </a:r>
                      <a:r>
                        <a:rPr lang="en-US" sz="1200" baseline="0" dirty="0" err="1" smtClean="0"/>
                        <a:t>Krupps</a:t>
                      </a:r>
                      <a:r>
                        <a:rPr lang="en-US" sz="1200" baseline="0" dirty="0" smtClean="0"/>
                        <a:t>, IG </a:t>
                      </a:r>
                      <a:r>
                        <a:rPr lang="en-US" sz="1200" baseline="0" dirty="0" err="1" smtClean="0"/>
                        <a:t>Farben</a:t>
                      </a:r>
                      <a:r>
                        <a:rPr lang="en-US" sz="1200" baseline="0" dirty="0" smtClean="0"/>
                        <a:t> and Daimler-Benz expand.</a:t>
                      </a:r>
                    </a:p>
                    <a:p>
                      <a:r>
                        <a:rPr lang="en-US" sz="1200" baseline="0" dirty="0" smtClean="0"/>
                        <a:t>Small business decline</a:t>
                      </a:r>
                      <a:endParaRPr lang="en-US" sz="1200" dirty="0"/>
                    </a:p>
                  </a:txBody>
                  <a:tcPr/>
                </a:tc>
              </a:tr>
              <a:tr h="1631424">
                <a:tc>
                  <a:txBody>
                    <a:bodyPr/>
                    <a:lstStyle/>
                    <a:p>
                      <a:r>
                        <a:rPr lang="en-US" dirty="0" smtClean="0"/>
                        <a:t>Transport</a:t>
                      </a:r>
                      <a:endParaRPr lang="en-US" dirty="0"/>
                    </a:p>
                  </a:txBody>
                  <a:tcPr/>
                </a:tc>
                <a:tc>
                  <a:txBody>
                    <a:bodyPr/>
                    <a:lstStyle/>
                    <a:p>
                      <a:r>
                        <a:rPr lang="en-US" sz="1200" dirty="0" smtClean="0"/>
                        <a:t>Supreme Reich Authority</a:t>
                      </a:r>
                      <a:endParaRPr lang="en-US" sz="1200" dirty="0"/>
                    </a:p>
                  </a:txBody>
                  <a:tcPr/>
                </a:tc>
                <a:tc>
                  <a:txBody>
                    <a:bodyPr/>
                    <a:lstStyle/>
                    <a:p>
                      <a:endParaRPr lang="en-US" sz="1200" dirty="0"/>
                    </a:p>
                  </a:txBody>
                  <a:tcPr/>
                </a:tc>
                <a:tc>
                  <a:txBody>
                    <a:bodyPr/>
                    <a:lstStyle/>
                    <a:p>
                      <a:r>
                        <a:rPr lang="en-US" sz="1200" dirty="0" smtClean="0"/>
                        <a:t>2,000 miles of autobahn by 1938</a:t>
                      </a:r>
                      <a:r>
                        <a:rPr lang="en-US" sz="1200" baseline="0" dirty="0" smtClean="0"/>
                        <a:t> – success</a:t>
                      </a:r>
                    </a:p>
                    <a:p>
                      <a:r>
                        <a:rPr lang="en-US" sz="1200" baseline="0" dirty="0" smtClean="0"/>
                        <a:t>Boost unemployment</a:t>
                      </a:r>
                    </a:p>
                    <a:p>
                      <a:r>
                        <a:rPr lang="en-US" sz="1200" baseline="0" dirty="0" smtClean="0"/>
                        <a:t>Military value</a:t>
                      </a:r>
                    </a:p>
                    <a:p>
                      <a:r>
                        <a:rPr lang="en-US" sz="1200" baseline="0" dirty="0" smtClean="0"/>
                        <a:t>Prestige</a:t>
                      </a:r>
                    </a:p>
                    <a:p>
                      <a:r>
                        <a:rPr lang="en-US" sz="1200" baseline="0" dirty="0" smtClean="0"/>
                        <a:t>Railways comparative neglect – competing demands for use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Planes</a:t>
                      </a:r>
                      <a:r>
                        <a:rPr lang="en-US" sz="1200" baseline="0" dirty="0" smtClean="0"/>
                        <a:t> – </a:t>
                      </a:r>
                      <a:r>
                        <a:rPr lang="en-US" sz="1200" baseline="0" dirty="0" err="1" smtClean="0"/>
                        <a:t>symbolise</a:t>
                      </a:r>
                      <a:r>
                        <a:rPr lang="en-US" sz="1200" baseline="0" dirty="0" smtClean="0"/>
                        <a:t> new modern Germany</a:t>
                      </a:r>
                      <a:endParaRPr lang="en-US" sz="1200" dirty="0" smtClean="0"/>
                    </a:p>
                  </a:txBody>
                  <a:tcPr/>
                </a:tc>
              </a:tr>
              <a:tr h="888099">
                <a:tc>
                  <a:txBody>
                    <a:bodyPr/>
                    <a:lstStyle/>
                    <a:p>
                      <a:r>
                        <a:rPr lang="en-US" dirty="0" smtClean="0"/>
                        <a:t>Trade &amp; Finance</a:t>
                      </a:r>
                      <a:endParaRPr lang="en-US" dirty="0"/>
                    </a:p>
                  </a:txBody>
                  <a:tcPr/>
                </a:tc>
                <a:tc>
                  <a:txBody>
                    <a:bodyPr/>
                    <a:lstStyle/>
                    <a:p>
                      <a:r>
                        <a:rPr lang="en-US" sz="1200" dirty="0" err="1" smtClean="0"/>
                        <a:t>Centralised</a:t>
                      </a:r>
                      <a:r>
                        <a:rPr lang="en-US" sz="1200" baseline="0" dirty="0" smtClean="0"/>
                        <a:t> control.</a:t>
                      </a:r>
                      <a:endParaRPr lang="en-US" sz="1200" dirty="0"/>
                    </a:p>
                  </a:txBody>
                  <a:tcPr/>
                </a:tc>
                <a:tc>
                  <a:txBody>
                    <a:bodyPr/>
                    <a:lstStyle/>
                    <a:p>
                      <a:r>
                        <a:rPr lang="en-US" sz="1200" dirty="0" smtClean="0"/>
                        <a:t>Autarky</a:t>
                      </a:r>
                      <a:endParaRPr lang="en-US" sz="1200" dirty="0"/>
                    </a:p>
                  </a:txBody>
                  <a:tcPr/>
                </a:tc>
                <a:tc>
                  <a:txBody>
                    <a:bodyPr/>
                    <a:lstStyle/>
                    <a:p>
                      <a:r>
                        <a:rPr lang="en-US" sz="1200" dirty="0" smtClean="0"/>
                        <a:t>No major growth in 1930’s</a:t>
                      </a:r>
                    </a:p>
                    <a:p>
                      <a:r>
                        <a:rPr lang="en-US" sz="1200" dirty="0" err="1" smtClean="0"/>
                        <a:t>Mefo</a:t>
                      </a:r>
                      <a:r>
                        <a:rPr lang="en-US" sz="1200" dirty="0" smtClean="0"/>
                        <a:t> Bills </a:t>
                      </a:r>
                    </a:p>
                    <a:p>
                      <a:r>
                        <a:rPr lang="en-US" sz="1200" dirty="0" smtClean="0"/>
                        <a:t>Confidence</a:t>
                      </a:r>
                      <a:r>
                        <a:rPr lang="en-US" sz="1200" baseline="0" dirty="0" smtClean="0"/>
                        <a:t> grew and allowed maintenance of budget deficit</a:t>
                      </a:r>
                      <a:endParaRPr lang="en-US" sz="1200" dirty="0"/>
                    </a:p>
                  </a:txBody>
                  <a:tcPr/>
                </a:tc>
              </a:tr>
            </a:tbl>
          </a:graphicData>
        </a:graphic>
      </p:graphicFrame>
    </p:spTree>
    <p:extLst>
      <p:ext uri="{BB962C8B-B14F-4D97-AF65-F5344CB8AC3E}">
        <p14:creationId xmlns:p14="http://schemas.microsoft.com/office/powerpoint/2010/main" val="9138213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gained the most from the Nazi Economy?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8292816"/>
              </p:ext>
            </p:extLst>
          </p:nvPr>
        </p:nvGraphicFramePr>
        <p:xfrm>
          <a:off x="762000" y="685800"/>
          <a:ext cx="7543800" cy="1752600"/>
        </p:xfrm>
        <a:graphic>
          <a:graphicData uri="http://schemas.openxmlformats.org/drawingml/2006/table">
            <a:tbl>
              <a:tblPr firstRow="1" bandRow="1">
                <a:tableStyleId>{5C22544A-7EE6-4342-B048-85BDC9FD1C3A}</a:tableStyleId>
              </a:tblPr>
              <a:tblGrid>
                <a:gridCol w="2514600"/>
                <a:gridCol w="2514600"/>
                <a:gridCol w="2514600"/>
              </a:tblGrid>
              <a:tr h="370840">
                <a:tc>
                  <a:txBody>
                    <a:bodyPr/>
                    <a:lstStyle/>
                    <a:p>
                      <a:r>
                        <a:rPr lang="en-US" dirty="0" smtClean="0"/>
                        <a:t>Social Group</a:t>
                      </a:r>
                      <a:endParaRPr lang="en-US" dirty="0"/>
                    </a:p>
                  </a:txBody>
                  <a:tcPr/>
                </a:tc>
                <a:tc>
                  <a:txBody>
                    <a:bodyPr/>
                    <a:lstStyle/>
                    <a:p>
                      <a:r>
                        <a:rPr lang="en-US" dirty="0" smtClean="0"/>
                        <a:t>Benefits of Nazi Rule</a:t>
                      </a:r>
                      <a:endParaRPr lang="en-US" dirty="0"/>
                    </a:p>
                  </a:txBody>
                  <a:tcPr/>
                </a:tc>
                <a:tc>
                  <a:txBody>
                    <a:bodyPr/>
                    <a:lstStyle/>
                    <a:p>
                      <a:r>
                        <a:rPr lang="en-US" dirty="0" smtClean="0"/>
                        <a:t>Drawbacks of Nazi</a:t>
                      </a:r>
                      <a:r>
                        <a:rPr lang="en-US" baseline="0" dirty="0" smtClean="0"/>
                        <a:t> Rule</a:t>
                      </a:r>
                      <a:endParaRPr lang="en-US" dirty="0"/>
                    </a:p>
                  </a:txBody>
                  <a:tcPr/>
                </a:tc>
              </a:tr>
              <a:tr h="370840">
                <a:tc>
                  <a:txBody>
                    <a:bodyPr/>
                    <a:lstStyle/>
                    <a:p>
                      <a:r>
                        <a:rPr lang="en-US" dirty="0" smtClean="0"/>
                        <a:t>Elite &amp; Big Business</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err="1" smtClean="0"/>
                        <a:t>Mittelstand</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Workers</a:t>
                      </a:r>
                      <a:endParaRPr lang="en-US" dirty="0"/>
                    </a:p>
                  </a:txBody>
                  <a:tcPr/>
                </a:tc>
                <a:tc>
                  <a:txBody>
                    <a:bodyPr/>
                    <a:lstStyle/>
                    <a:p>
                      <a:endParaRPr lang="en-US"/>
                    </a:p>
                  </a:txBody>
                  <a:tcPr/>
                </a:tc>
                <a:tc>
                  <a:txBody>
                    <a:bodyPr/>
                    <a:lstStyle/>
                    <a:p>
                      <a:endParaRPr lang="en-US" dirty="0"/>
                    </a:p>
                  </a:txBody>
                  <a:tcPr/>
                </a:tc>
              </a:tr>
            </a:tbl>
          </a:graphicData>
        </a:graphic>
      </p:graphicFrame>
      <p:sp>
        <p:nvSpPr>
          <p:cNvPr id="6" name="TextBox 5"/>
          <p:cNvSpPr txBox="1"/>
          <p:nvPr/>
        </p:nvSpPr>
        <p:spPr>
          <a:xfrm>
            <a:off x="923678" y="3025315"/>
            <a:ext cx="7353696" cy="461665"/>
          </a:xfrm>
          <a:prstGeom prst="rect">
            <a:avLst/>
          </a:prstGeom>
          <a:noFill/>
        </p:spPr>
        <p:txBody>
          <a:bodyPr wrap="none" rtlCol="0">
            <a:spAutoFit/>
          </a:bodyPr>
          <a:lstStyle/>
          <a:p>
            <a:r>
              <a:rPr lang="en-US" sz="2400" dirty="0" smtClean="0"/>
              <a:t>Use </a:t>
            </a:r>
            <a:r>
              <a:rPr lang="en-US" sz="2400" dirty="0" err="1" smtClean="0"/>
              <a:t>pp</a:t>
            </a:r>
            <a:r>
              <a:rPr lang="en-US" sz="2400" dirty="0" smtClean="0"/>
              <a:t> 227-231 of the SHP handout to complete this table </a:t>
            </a:r>
            <a:endParaRPr lang="en-US" sz="2400" dirty="0"/>
          </a:p>
        </p:txBody>
      </p:sp>
    </p:spTree>
    <p:extLst>
      <p:ext uri="{BB962C8B-B14F-4D97-AF65-F5344CB8AC3E}">
        <p14:creationId xmlns:p14="http://schemas.microsoft.com/office/powerpoint/2010/main" val="36639266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Historiography</a:t>
            </a:r>
            <a:endParaRPr lang="en-US" dirty="0"/>
          </a:p>
        </p:txBody>
      </p:sp>
      <p:sp>
        <p:nvSpPr>
          <p:cNvPr id="3" name="Content Placeholder 2"/>
          <p:cNvSpPr>
            <a:spLocks noGrp="1"/>
          </p:cNvSpPr>
          <p:nvPr>
            <p:ph idx="1"/>
          </p:nvPr>
        </p:nvSpPr>
        <p:spPr>
          <a:xfrm>
            <a:off x="326571" y="685800"/>
            <a:ext cx="7979229" cy="3886200"/>
          </a:xfrm>
        </p:spPr>
        <p:txBody>
          <a:bodyPr>
            <a:normAutofit fontScale="85000" lnSpcReduction="10000"/>
          </a:bodyPr>
          <a:lstStyle/>
          <a:p>
            <a:endParaRPr lang="en-US" dirty="0" smtClean="0"/>
          </a:p>
          <a:p>
            <a:endParaRPr lang="en-US" dirty="0" smtClean="0"/>
          </a:p>
          <a:p>
            <a:r>
              <a:rPr lang="en-US" dirty="0" smtClean="0"/>
              <a:t>Historians who question the “strong dictator” theory (Richard </a:t>
            </a:r>
            <a:r>
              <a:rPr lang="en-US" dirty="0" err="1" smtClean="0"/>
              <a:t>Overy</a:t>
            </a:r>
            <a:r>
              <a:rPr lang="en-US" dirty="0" smtClean="0"/>
              <a:t> &amp; Ian Kershaw) would argue that there was no coherent Nazi Economic Policy so it is wrong to ascribe the term “Nazi Economic Miracle” to what happened after 1933. Most policies evolved according to political whims.</a:t>
            </a:r>
          </a:p>
          <a:p>
            <a:r>
              <a:rPr lang="en-US" dirty="0" smtClean="0"/>
              <a:t>“Guns &amp; Butter”: Debate over how wary Hitler was of squeezing domestic consumption too far – therefore how “totalitarian” was the Nazi State? Also, the need to try and supply both guns and butter hindered the rearmament program therefore this questions the “strong dictator” model. </a:t>
            </a:r>
            <a:r>
              <a:rPr lang="en-US" dirty="0" err="1" smtClean="0"/>
              <a:t>Overy</a:t>
            </a:r>
            <a:r>
              <a:rPr lang="en-US" dirty="0" smtClean="0"/>
              <a:t> argues that the key point is to distinguish between the period 1933-6 (public works </a:t>
            </a:r>
            <a:r>
              <a:rPr lang="en-US" dirty="0" err="1" smtClean="0"/>
              <a:t>etc</a:t>
            </a:r>
            <a:r>
              <a:rPr lang="en-US" dirty="0" smtClean="0"/>
              <a:t>) and period after 1936 (war economy)</a:t>
            </a:r>
          </a:p>
          <a:p>
            <a:endParaRPr lang="en-US" dirty="0"/>
          </a:p>
        </p:txBody>
      </p:sp>
    </p:spTree>
    <p:extLst>
      <p:ext uri="{BB962C8B-B14F-4D97-AF65-F5344CB8AC3E}">
        <p14:creationId xmlns:p14="http://schemas.microsoft.com/office/powerpoint/2010/main" val="4614904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successful was Nazi economic policy?</a:t>
            </a:r>
            <a:endParaRPr lang="en-US" dirty="0"/>
          </a:p>
        </p:txBody>
      </p:sp>
      <p:sp>
        <p:nvSpPr>
          <p:cNvPr id="3" name="Content Placeholder 2"/>
          <p:cNvSpPr>
            <a:spLocks noGrp="1"/>
          </p:cNvSpPr>
          <p:nvPr>
            <p:ph idx="1"/>
          </p:nvPr>
        </p:nvSpPr>
        <p:spPr>
          <a:xfrm>
            <a:off x="412356" y="685800"/>
            <a:ext cx="8164654" cy="3886200"/>
          </a:xfrm>
        </p:spPr>
        <p:txBody>
          <a:bodyPr>
            <a:normAutofit fontScale="77500" lnSpcReduction="20000"/>
          </a:bodyPr>
          <a:lstStyle/>
          <a:p>
            <a:r>
              <a:rPr lang="en-US" dirty="0" smtClean="0"/>
              <a:t>In many ways it was very successful</a:t>
            </a:r>
          </a:p>
          <a:p>
            <a:pPr lvl="1"/>
            <a:r>
              <a:rPr lang="en-US" dirty="0" smtClean="0"/>
              <a:t>Restored full employment</a:t>
            </a:r>
          </a:p>
          <a:p>
            <a:pPr lvl="1"/>
            <a:r>
              <a:rPr lang="en-US" dirty="0" smtClean="0"/>
              <a:t>Built up economic strength so that Germany dominated Europe by 1941</a:t>
            </a:r>
          </a:p>
          <a:p>
            <a:pPr lvl="1"/>
            <a:r>
              <a:rPr lang="en-US" dirty="0" smtClean="0"/>
              <a:t>Made Hitler a popular leader</a:t>
            </a:r>
          </a:p>
          <a:p>
            <a:pPr lvl="1"/>
            <a:r>
              <a:rPr lang="en-US" dirty="0" smtClean="0"/>
              <a:t>Recovery from Depression</a:t>
            </a:r>
          </a:p>
          <a:p>
            <a:r>
              <a:rPr lang="en-US" dirty="0" smtClean="0"/>
              <a:t>However extent that Hitler was responsible for success debated</a:t>
            </a:r>
          </a:p>
          <a:p>
            <a:pPr lvl="1"/>
            <a:r>
              <a:rPr lang="en-US" dirty="0" smtClean="0"/>
              <a:t>It had begun by 1933</a:t>
            </a:r>
          </a:p>
          <a:p>
            <a:pPr lvl="1"/>
            <a:r>
              <a:rPr lang="en-US" dirty="0" smtClean="0"/>
              <a:t>Other policies may have led to more sustained and faster growth</a:t>
            </a:r>
          </a:p>
          <a:p>
            <a:pPr lvl="1"/>
            <a:r>
              <a:rPr lang="en-US" dirty="0" smtClean="0"/>
              <a:t>Priorities meant that mass of German people failed to greatly benefit from economic growth</a:t>
            </a:r>
          </a:p>
          <a:p>
            <a:pPr lvl="1"/>
            <a:r>
              <a:rPr lang="en-US" dirty="0" smtClean="0"/>
              <a:t>Autarky not achieved</a:t>
            </a:r>
          </a:p>
          <a:p>
            <a:pPr lvl="1"/>
            <a:r>
              <a:rPr lang="en-US" dirty="0" smtClean="0"/>
              <a:t>Rearmament was wasteful and disorganized until Albert </a:t>
            </a:r>
            <a:r>
              <a:rPr lang="en-US" dirty="0" err="1" smtClean="0"/>
              <a:t>Speer</a:t>
            </a:r>
            <a:r>
              <a:rPr lang="en-US" dirty="0" smtClean="0"/>
              <a:t> rationalized the system in 1942</a:t>
            </a:r>
          </a:p>
          <a:p>
            <a:pPr lvl="1"/>
            <a:r>
              <a:rPr lang="en-US" dirty="0" smtClean="0"/>
              <a:t>Nazi economic policy was geared to war and in this Germany ultimately failed</a:t>
            </a:r>
          </a:p>
          <a:p>
            <a:endParaRPr lang="en-US" dirty="0" smtClean="0"/>
          </a:p>
        </p:txBody>
      </p:sp>
    </p:spTree>
    <p:extLst>
      <p:ext uri="{BB962C8B-B14F-4D97-AF65-F5344CB8AC3E}">
        <p14:creationId xmlns:p14="http://schemas.microsoft.com/office/powerpoint/2010/main" val="15182790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266" y="6172199"/>
            <a:ext cx="4080933" cy="550333"/>
          </a:xfrm>
        </p:spPr>
        <p:txBody>
          <a:bodyPr>
            <a:normAutofit/>
          </a:bodyPr>
          <a:lstStyle/>
          <a:p>
            <a:r>
              <a:rPr lang="en-US" sz="2000" dirty="0" smtClean="0"/>
              <a:t>Summary of economic problems</a:t>
            </a:r>
            <a:endParaRPr lang="en-US" sz="2000" dirty="0"/>
          </a:p>
        </p:txBody>
      </p:sp>
      <p:pic>
        <p:nvPicPr>
          <p:cNvPr id="10" name="Content Placeholder 9" descr="probs"/>
          <p:cNvPicPr>
            <a:picLocks noGrp="1" noChangeAspect="1"/>
          </p:cNvPicPr>
          <p:nvPr>
            <p:ph idx="1"/>
          </p:nvPr>
        </p:nvPicPr>
        <p:blipFill>
          <a:blip r:embed="rId2">
            <a:extLst>
              <a:ext uri="{28A0092B-C50C-407E-A947-70E740481C1C}">
                <a14:useLocalDpi xmlns:a14="http://schemas.microsoft.com/office/drawing/2010/main" val="0"/>
              </a:ext>
            </a:extLst>
          </a:blip>
          <a:srcRect l="-54880" r="-54880"/>
          <a:stretch>
            <a:fillRect/>
          </a:stretch>
        </p:blipFill>
        <p:spPr>
          <a:xfrm>
            <a:off x="-2150533" y="0"/>
            <a:ext cx="13597466" cy="6172199"/>
          </a:xfrm>
        </p:spPr>
      </p:pic>
    </p:spTree>
    <p:extLst>
      <p:ext uri="{BB962C8B-B14F-4D97-AF65-F5344CB8AC3E}">
        <p14:creationId xmlns:p14="http://schemas.microsoft.com/office/powerpoint/2010/main" val="41131049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 the economy ready for war in 1939?</a:t>
            </a:r>
            <a:endParaRPr lang="en-US" dirty="0"/>
          </a:p>
        </p:txBody>
      </p:sp>
      <p:sp>
        <p:nvSpPr>
          <p:cNvPr id="3" name="Content Placeholder 2"/>
          <p:cNvSpPr>
            <a:spLocks noGrp="1"/>
          </p:cNvSpPr>
          <p:nvPr>
            <p:ph idx="1"/>
          </p:nvPr>
        </p:nvSpPr>
        <p:spPr/>
        <p:txBody>
          <a:bodyPr/>
          <a:lstStyle/>
          <a:p>
            <a:r>
              <a:rPr lang="en-US" dirty="0" smtClean="0"/>
              <a:t>Did an economic crisis push Germany into war?</a:t>
            </a:r>
            <a:endParaRPr lang="en-US" dirty="0"/>
          </a:p>
        </p:txBody>
      </p:sp>
    </p:spTree>
    <p:extLst>
      <p:ext uri="{BB962C8B-B14F-4D97-AF65-F5344CB8AC3E}">
        <p14:creationId xmlns:p14="http://schemas.microsoft.com/office/powerpoint/2010/main" val="7004003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Historiography</a:t>
            </a:r>
            <a:endParaRPr lang="en-US" dirty="0"/>
          </a:p>
        </p:txBody>
      </p:sp>
      <p:sp>
        <p:nvSpPr>
          <p:cNvPr id="3" name="Content Placeholder 2"/>
          <p:cNvSpPr>
            <a:spLocks noGrp="1"/>
          </p:cNvSpPr>
          <p:nvPr>
            <p:ph idx="1"/>
          </p:nvPr>
        </p:nvSpPr>
        <p:spPr/>
        <p:txBody>
          <a:bodyPr/>
          <a:lstStyle/>
          <a:p>
            <a:r>
              <a:rPr lang="en-US" dirty="0"/>
              <a:t>Mason v </a:t>
            </a:r>
            <a:r>
              <a:rPr lang="en-US" dirty="0" err="1"/>
              <a:t>Overy</a:t>
            </a:r>
            <a:endParaRPr lang="en-US" dirty="0"/>
          </a:p>
          <a:p>
            <a:endParaRPr lang="en-US" dirty="0"/>
          </a:p>
        </p:txBody>
      </p:sp>
    </p:spTree>
    <p:extLst>
      <p:ext uri="{BB962C8B-B14F-4D97-AF65-F5344CB8AC3E}">
        <p14:creationId xmlns:p14="http://schemas.microsoft.com/office/powerpoint/2010/main" val="23441683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 in 1933</a:t>
            </a:r>
            <a:endParaRPr lang="en-US" dirty="0"/>
          </a:p>
        </p:txBody>
      </p:sp>
      <p:sp>
        <p:nvSpPr>
          <p:cNvPr id="3" name="Content Placeholder 2"/>
          <p:cNvSpPr>
            <a:spLocks noGrp="1"/>
          </p:cNvSpPr>
          <p:nvPr>
            <p:ph idx="1"/>
          </p:nvPr>
        </p:nvSpPr>
        <p:spPr>
          <a:xfrm>
            <a:off x="373529" y="685800"/>
            <a:ext cx="7932271" cy="3886200"/>
          </a:xfrm>
        </p:spPr>
        <p:txBody>
          <a:bodyPr/>
          <a:lstStyle/>
          <a:p>
            <a:r>
              <a:rPr lang="en-US" dirty="0" smtClean="0"/>
              <a:t>Short of raw materials</a:t>
            </a:r>
          </a:p>
          <a:p>
            <a:r>
              <a:rPr lang="en-US" dirty="0" smtClean="0"/>
              <a:t>Little Foreign currency to pay for imports</a:t>
            </a:r>
          </a:p>
          <a:p>
            <a:r>
              <a:rPr lang="en-US" dirty="0" smtClean="0"/>
              <a:t>6 million Germans unemployed</a:t>
            </a:r>
          </a:p>
          <a:p>
            <a:r>
              <a:rPr lang="en-US" dirty="0" smtClean="0"/>
              <a:t>Confidence &amp; therefore investment low</a:t>
            </a:r>
          </a:p>
          <a:p>
            <a:r>
              <a:rPr lang="en-US" dirty="0" smtClean="0"/>
              <a:t>However the worst of the Depression was over before </a:t>
            </a:r>
            <a:r>
              <a:rPr lang="en-US" dirty="0" smtClean="0"/>
              <a:t>1933</a:t>
            </a:r>
          </a:p>
          <a:p>
            <a:r>
              <a:rPr lang="en-US" dirty="0" smtClean="0"/>
              <a:t>Moratorium (suspension) of international debts in 1931/2</a:t>
            </a:r>
            <a:endParaRPr lang="en-US" dirty="0"/>
          </a:p>
        </p:txBody>
      </p:sp>
    </p:spTree>
    <p:extLst>
      <p:ext uri="{BB962C8B-B14F-4D97-AF65-F5344CB8AC3E}">
        <p14:creationId xmlns:p14="http://schemas.microsoft.com/office/powerpoint/2010/main" val="4157048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53" y="6094506"/>
            <a:ext cx="8979647" cy="763494"/>
          </a:xfrm>
        </p:spPr>
        <p:txBody>
          <a:bodyPr>
            <a:normAutofit/>
          </a:bodyPr>
          <a:lstStyle/>
          <a:p>
            <a:r>
              <a:rPr lang="en-US" sz="3200" dirty="0" smtClean="0"/>
              <a:t>Aims: What factors influenced economic policy?</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8143560"/>
              </p:ext>
            </p:extLst>
          </p:nvPr>
        </p:nvGraphicFramePr>
        <p:xfrm>
          <a:off x="0" y="0"/>
          <a:ext cx="9144000" cy="6094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5471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678518"/>
            <a:ext cx="7543800" cy="1524000"/>
          </a:xfrm>
        </p:spPr>
        <p:txBody>
          <a:bodyPr/>
          <a:lstStyle/>
          <a:p>
            <a:r>
              <a:rPr lang="en-US" sz="4800" b="1" dirty="0"/>
              <a:t>How did the Nazi’s Stimulate the Economy?</a:t>
            </a:r>
            <a:br>
              <a:rPr lang="en-US" sz="4800" b="1" dirty="0"/>
            </a:br>
            <a:endParaRPr lang="en-US" sz="48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70203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05521226"/>
              </p:ext>
            </p:extLst>
          </p:nvPr>
        </p:nvGraphicFramePr>
        <p:xfrm>
          <a:off x="0" y="0"/>
          <a:ext cx="9144000" cy="6858000"/>
        </p:xfrm>
        <a:graphic>
          <a:graphicData uri="http://schemas.openxmlformats.org/drawingml/2006/table">
            <a:tbl>
              <a:tblPr firstRow="1" bandRow="1">
                <a:tableStyleId>{5C22544A-7EE6-4342-B048-85BDC9FD1C3A}</a:tableStyleId>
              </a:tblPr>
              <a:tblGrid>
                <a:gridCol w="1165708"/>
                <a:gridCol w="1271682"/>
                <a:gridCol w="4134281"/>
                <a:gridCol w="2572329"/>
              </a:tblGrid>
              <a:tr h="883023">
                <a:tc>
                  <a:txBody>
                    <a:bodyPr/>
                    <a:lstStyle/>
                    <a:p>
                      <a:r>
                        <a:rPr lang="en-US" dirty="0" smtClean="0"/>
                        <a:t>Nazi Economic Aims</a:t>
                      </a:r>
                      <a:endParaRPr lang="en-US" dirty="0"/>
                    </a:p>
                  </a:txBody>
                  <a:tcPr/>
                </a:tc>
                <a:tc>
                  <a:txBody>
                    <a:bodyPr/>
                    <a:lstStyle/>
                    <a:p>
                      <a:r>
                        <a:rPr lang="en-US" dirty="0" smtClean="0"/>
                        <a:t>Important Individual</a:t>
                      </a:r>
                      <a:endParaRPr lang="en-US" dirty="0"/>
                    </a:p>
                  </a:txBody>
                  <a:tcPr/>
                </a:tc>
                <a:tc>
                  <a:txBody>
                    <a:bodyPr/>
                    <a:lstStyle/>
                    <a:p>
                      <a:r>
                        <a:rPr lang="en-US" dirty="0" smtClean="0"/>
                        <a:t>Key Measures</a:t>
                      </a:r>
                      <a:endParaRPr lang="en-US" dirty="0"/>
                    </a:p>
                  </a:txBody>
                  <a:tcPr/>
                </a:tc>
                <a:tc>
                  <a:txBody>
                    <a:bodyPr/>
                    <a:lstStyle/>
                    <a:p>
                      <a:r>
                        <a:rPr lang="en-US" dirty="0" smtClean="0"/>
                        <a:t>Successes &amp; Failures</a:t>
                      </a:r>
                      <a:endParaRPr lang="en-US" dirty="0"/>
                    </a:p>
                  </a:txBody>
                  <a:tcPr/>
                </a:tc>
              </a:tr>
              <a:tr h="5935945">
                <a:tc>
                  <a:txBody>
                    <a:bodyPr/>
                    <a:lstStyle/>
                    <a:p>
                      <a:r>
                        <a:rPr lang="en-US" sz="1600" dirty="0" smtClean="0"/>
                        <a:t>Recovery</a:t>
                      </a:r>
                      <a:r>
                        <a:rPr lang="en-US" sz="1600" baseline="0" dirty="0" smtClean="0"/>
                        <a:t> 1933-</a:t>
                      </a:r>
                      <a:r>
                        <a:rPr lang="en-US" sz="1600" baseline="0" dirty="0" smtClean="0"/>
                        <a:t>6</a:t>
                      </a:r>
                    </a:p>
                    <a:p>
                      <a:endParaRPr lang="en-US" sz="1600" baseline="0" dirty="0" smtClean="0"/>
                    </a:p>
                    <a:p>
                      <a:r>
                        <a:rPr lang="en-US" sz="1600" b="1" baseline="0" dirty="0" smtClean="0"/>
                        <a:t>How did the Nazi’s Stimulate the Economy?</a:t>
                      </a:r>
                    </a:p>
                    <a:p>
                      <a:endParaRPr lang="en-US" sz="1600" b="1" baseline="0" dirty="0" smtClean="0"/>
                    </a:p>
                    <a:p>
                      <a:endParaRPr lang="en-US" sz="1600" b="1" baseline="0" dirty="0" smtClean="0"/>
                    </a:p>
                    <a:p>
                      <a:r>
                        <a:rPr lang="en-US" sz="1600" b="1" baseline="0" dirty="0" smtClean="0"/>
                        <a:t>1934 </a:t>
                      </a:r>
                    </a:p>
                    <a:p>
                      <a:r>
                        <a:rPr lang="en-US" sz="1600" b="1" baseline="0" dirty="0" smtClean="0"/>
                        <a:t>New Plan</a:t>
                      </a:r>
                      <a:endParaRPr lang="en-US" sz="1600" b="1" dirty="0"/>
                    </a:p>
                  </a:txBody>
                  <a:tcPr/>
                </a:tc>
                <a:tc>
                  <a:txBody>
                    <a:bodyPr/>
                    <a:lstStyle/>
                    <a:p>
                      <a:r>
                        <a:rPr lang="en-US" sz="1600" b="1" dirty="0" err="1" smtClean="0"/>
                        <a:t>Hjalmar</a:t>
                      </a:r>
                      <a:r>
                        <a:rPr lang="en-US" sz="1600" b="1" dirty="0" smtClean="0"/>
                        <a:t> </a:t>
                      </a:r>
                      <a:r>
                        <a:rPr lang="en-US" sz="1600" b="1" dirty="0" smtClean="0"/>
                        <a:t>Schacht</a:t>
                      </a:r>
                    </a:p>
                    <a:p>
                      <a:endParaRPr lang="en-US" sz="1600" dirty="0" smtClean="0"/>
                    </a:p>
                    <a:p>
                      <a:r>
                        <a:rPr lang="en-US" sz="1600" dirty="0" smtClean="0"/>
                        <a:t> </a:t>
                      </a:r>
                      <a:r>
                        <a:rPr lang="en-US" sz="1600" dirty="0" smtClean="0"/>
                        <a:t>as President of </a:t>
                      </a:r>
                      <a:r>
                        <a:rPr lang="en-US" sz="1600" dirty="0" err="1" smtClean="0"/>
                        <a:t>Reichsbank</a:t>
                      </a:r>
                      <a:r>
                        <a:rPr lang="en-US" sz="1600" dirty="0" smtClean="0"/>
                        <a:t> in 1933 and Economics Minister in 1934 </a:t>
                      </a:r>
                      <a:endParaRPr lang="en-US" sz="1600" dirty="0"/>
                    </a:p>
                  </a:txBody>
                  <a:tcPr/>
                </a:tc>
                <a:tc>
                  <a:txBody>
                    <a:bodyPr/>
                    <a:lstStyle/>
                    <a:p>
                      <a:pPr marL="285750" indent="-285750">
                        <a:buFont typeface="Arial"/>
                        <a:buChar char="•"/>
                      </a:pPr>
                      <a:r>
                        <a:rPr lang="en-US" sz="1600" dirty="0" smtClean="0"/>
                        <a:t>Job Creation through Public Works: homes, motorways</a:t>
                      </a:r>
                    </a:p>
                    <a:p>
                      <a:pPr marL="285750" indent="-285750">
                        <a:buFont typeface="Arial"/>
                        <a:buChar char="•"/>
                      </a:pPr>
                      <a:r>
                        <a:rPr lang="en-US" sz="1600" dirty="0" smtClean="0"/>
                        <a:t>Increase public expenditure &amp; investment</a:t>
                      </a:r>
                    </a:p>
                    <a:p>
                      <a:pPr marL="285750" indent="-285750">
                        <a:buFont typeface="Arial"/>
                        <a:buChar char="•"/>
                      </a:pPr>
                      <a:r>
                        <a:rPr lang="en-US" sz="1600" dirty="0" smtClean="0"/>
                        <a:t>Tried to stimulate consumer demand</a:t>
                      </a:r>
                    </a:p>
                    <a:p>
                      <a:pPr marL="285750" indent="-285750">
                        <a:buFont typeface="Arial"/>
                        <a:buChar char="•"/>
                      </a:pPr>
                      <a:r>
                        <a:rPr lang="en-US" sz="1600" dirty="0" smtClean="0"/>
                        <a:t>Tax concessions and grants for newlyweds</a:t>
                      </a:r>
                    </a:p>
                    <a:p>
                      <a:pPr marL="285750" indent="-285750">
                        <a:buFont typeface="Arial"/>
                        <a:buChar char="•"/>
                      </a:pPr>
                      <a:r>
                        <a:rPr lang="en-US" sz="1600" dirty="0" smtClean="0"/>
                        <a:t>Some groups pressurized out of employment (married women and Jews in public service)</a:t>
                      </a:r>
                    </a:p>
                    <a:p>
                      <a:pPr marL="285750" indent="-285750">
                        <a:buFont typeface="Arial"/>
                        <a:buChar char="•"/>
                      </a:pPr>
                      <a:r>
                        <a:rPr lang="en-US" sz="1600" dirty="0" smtClean="0"/>
                        <a:t>Reduce eligibility for unemployment relief – agricultural workers</a:t>
                      </a:r>
                    </a:p>
                    <a:p>
                      <a:pPr marL="285750" indent="-285750">
                        <a:buFont typeface="Arial"/>
                        <a:buChar char="•"/>
                      </a:pPr>
                      <a:r>
                        <a:rPr lang="en-US" sz="1600" dirty="0" smtClean="0"/>
                        <a:t>Reich </a:t>
                      </a:r>
                      <a:r>
                        <a:rPr lang="en-US" sz="1600" dirty="0" err="1" smtClean="0"/>
                        <a:t>Labour</a:t>
                      </a:r>
                      <a:r>
                        <a:rPr lang="en-US" sz="1600" dirty="0" smtClean="0"/>
                        <a:t> Service (RAD) took many off unemployment register (400,000 in 1934) </a:t>
                      </a:r>
                    </a:p>
                    <a:p>
                      <a:pPr marL="285750" indent="-285750">
                        <a:buFont typeface="Arial"/>
                        <a:buChar char="•"/>
                      </a:pPr>
                      <a:r>
                        <a:rPr lang="en-US" sz="1600" dirty="0" smtClean="0"/>
                        <a:t>1935 Conscription removed males 18-25 for 2yrs service (armed forces grew from 100,000 in 1935 to 1,400,000 in 1939)</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dirty="0" smtClean="0"/>
                        <a:t>Schacht used deficit financing &amp; </a:t>
                      </a:r>
                      <a:r>
                        <a:rPr lang="en-US" sz="1600" dirty="0" err="1" smtClean="0"/>
                        <a:t>Mefo</a:t>
                      </a:r>
                      <a:r>
                        <a:rPr lang="en-US" sz="1600" dirty="0" smtClean="0"/>
                        <a:t> Bills (</a:t>
                      </a:r>
                      <a:r>
                        <a:rPr lang="en-US" sz="1600" dirty="0" err="1" smtClean="0"/>
                        <a:t>Reichsbank</a:t>
                      </a:r>
                      <a:r>
                        <a:rPr lang="en-US" sz="1600" dirty="0" smtClean="0"/>
                        <a:t> credit notes) to boost economy</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dirty="0" smtClean="0"/>
                        <a:t>1934 Schacht created the New Plan to tackle the problem – </a:t>
                      </a:r>
                      <a:r>
                        <a:rPr lang="en-US" sz="1600" dirty="0" err="1" smtClean="0"/>
                        <a:t>govt</a:t>
                      </a:r>
                      <a:r>
                        <a:rPr lang="en-US" sz="1600" dirty="0" smtClean="0"/>
                        <a:t> powers to regulate foreign exchange (imports had to be approved by </a:t>
                      </a:r>
                      <a:r>
                        <a:rPr lang="en-US" sz="1600" dirty="0" err="1" smtClean="0"/>
                        <a:t>govt</a:t>
                      </a:r>
                      <a:r>
                        <a:rPr lang="en-US" sz="1600" dirty="0" smtClean="0"/>
                        <a:t>).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dirty="0" smtClean="0"/>
                        <a:t>New </a:t>
                      </a:r>
                      <a:r>
                        <a:rPr lang="en-US" sz="1600" dirty="0" smtClean="0"/>
                        <a:t>Plan 1934:</a:t>
                      </a:r>
                      <a:r>
                        <a:rPr lang="en-US" sz="1600" baseline="0" dirty="0" smtClean="0"/>
                        <a:t> </a:t>
                      </a:r>
                      <a:r>
                        <a:rPr lang="en-US" sz="1600" dirty="0" err="1" smtClean="0"/>
                        <a:t>Govt</a:t>
                      </a:r>
                      <a:r>
                        <a:rPr lang="en-US" sz="1600" dirty="0" smtClean="0"/>
                        <a:t> regulation of imports.</a:t>
                      </a:r>
                      <a:r>
                        <a:rPr lang="en-US" sz="1600" baseline="0" dirty="0" smtClean="0"/>
                        <a:t> </a:t>
                      </a:r>
                      <a:r>
                        <a:rPr lang="en-US" sz="1600" dirty="0" smtClean="0"/>
                        <a:t>Development of trade with less developed countries (central &amp; SE Europe)</a:t>
                      </a:r>
                    </a:p>
                    <a:p>
                      <a:endParaRPr lang="en-US" sz="1600" dirty="0"/>
                    </a:p>
                  </a:txBody>
                  <a:tcPr/>
                </a:tc>
                <a:tc>
                  <a:txBody>
                    <a:bodyPr/>
                    <a:lstStyle/>
                    <a:p>
                      <a:r>
                        <a:rPr lang="en-US" sz="1600" dirty="0" err="1" smtClean="0"/>
                        <a:t>Mefo</a:t>
                      </a:r>
                      <a:r>
                        <a:rPr lang="en-US" sz="1600" dirty="0" smtClean="0"/>
                        <a:t> Bills account for 50% of government expenditure in 1934-35 (they also disguise rearmament spending)</a:t>
                      </a:r>
                    </a:p>
                    <a:p>
                      <a:r>
                        <a:rPr lang="en-US" sz="1600" dirty="0" smtClean="0"/>
                        <a:t>Hitler</a:t>
                      </a:r>
                      <a:r>
                        <a:rPr lang="en-US" sz="1600" baseline="0" dirty="0" smtClean="0"/>
                        <a:t> b</a:t>
                      </a:r>
                      <a:r>
                        <a:rPr lang="en-US" sz="1600" dirty="0" smtClean="0"/>
                        <a:t>enefitted from </a:t>
                      </a:r>
                      <a:r>
                        <a:rPr lang="en-US" sz="1600" dirty="0" err="1" smtClean="0"/>
                        <a:t>Bruning’s</a:t>
                      </a:r>
                      <a:r>
                        <a:rPr lang="en-US" sz="1600" dirty="0" smtClean="0"/>
                        <a:t> arrangement to suspend Reparations Payments</a:t>
                      </a:r>
                    </a:p>
                    <a:p>
                      <a:r>
                        <a:rPr lang="en-US" sz="1600" dirty="0" smtClean="0"/>
                        <a:t>By 1935 there were 2.5 million unemployed (by 1939 there was a </a:t>
                      </a:r>
                      <a:r>
                        <a:rPr lang="en-US" sz="1600" dirty="0" err="1" smtClean="0"/>
                        <a:t>labour</a:t>
                      </a:r>
                      <a:r>
                        <a:rPr lang="en-US" sz="1600" dirty="0" smtClean="0"/>
                        <a:t> shortage)</a:t>
                      </a:r>
                    </a:p>
                    <a:p>
                      <a:r>
                        <a:rPr lang="en-US" sz="1600" dirty="0" smtClean="0"/>
                        <a:t>By 1934 measures were causing a balance of trade deficit (importing more than exporting) and gold reserves running low</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New</a:t>
                      </a:r>
                      <a:r>
                        <a:rPr lang="en-US" sz="1600" baseline="0" dirty="0" smtClean="0"/>
                        <a:t> Plan </a:t>
                      </a:r>
                      <a:r>
                        <a:rPr lang="en-US" sz="1600" dirty="0" smtClean="0"/>
                        <a:t>overcame immediate balance of trade problem but increased demand and rearmament still creating high demand for imports</a:t>
                      </a:r>
                    </a:p>
                  </a:txBody>
                  <a:tcPr/>
                </a:tc>
              </a:tr>
            </a:tbl>
          </a:graphicData>
        </a:graphic>
      </p:graphicFrame>
    </p:spTree>
    <p:extLst>
      <p:ext uri="{BB962C8B-B14F-4D97-AF65-F5344CB8AC3E}">
        <p14:creationId xmlns:p14="http://schemas.microsoft.com/office/powerpoint/2010/main" val="28562690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Why did Hitler succeed where Weimar had failed?</a:t>
            </a:r>
            <a:endParaRPr lang="en-US" sz="4000" dirty="0"/>
          </a:p>
        </p:txBody>
      </p:sp>
      <p:sp>
        <p:nvSpPr>
          <p:cNvPr id="3" name="Content Placeholder 2"/>
          <p:cNvSpPr>
            <a:spLocks noGrp="1"/>
          </p:cNvSpPr>
          <p:nvPr>
            <p:ph idx="1"/>
          </p:nvPr>
        </p:nvSpPr>
        <p:spPr/>
        <p:txBody>
          <a:bodyPr/>
          <a:lstStyle/>
          <a:p>
            <a:r>
              <a:rPr lang="en-US" dirty="0" smtClean="0"/>
              <a:t>Luck – the Depression was passing by late 1932</a:t>
            </a:r>
          </a:p>
          <a:p>
            <a:r>
              <a:rPr lang="en-US" dirty="0" smtClean="0"/>
              <a:t>He benefitted from work creation </a:t>
            </a:r>
            <a:r>
              <a:rPr lang="en-US" dirty="0" err="1" smtClean="0"/>
              <a:t>programmes</a:t>
            </a:r>
            <a:r>
              <a:rPr lang="en-US" dirty="0" smtClean="0"/>
              <a:t> initiated in 1932</a:t>
            </a:r>
          </a:p>
          <a:p>
            <a:r>
              <a:rPr lang="en-US" dirty="0" smtClean="0"/>
              <a:t>Hitler prepared to adopt policies of greater state intervention and deficit financing</a:t>
            </a:r>
          </a:p>
          <a:p>
            <a:r>
              <a:rPr lang="en-US" dirty="0" smtClean="0"/>
              <a:t>Determination – making unemployment a top priority</a:t>
            </a:r>
          </a:p>
          <a:p>
            <a:r>
              <a:rPr lang="en-US" dirty="0" smtClean="0"/>
              <a:t>Enabling Law – no formal constraints on decision making</a:t>
            </a:r>
          </a:p>
          <a:p>
            <a:r>
              <a:rPr lang="en-US" dirty="0" smtClean="0"/>
              <a:t>Repression of Trade Unions restored business confidence</a:t>
            </a:r>
          </a:p>
          <a:p>
            <a:r>
              <a:rPr lang="en-US" dirty="0" smtClean="0"/>
              <a:t>Psychological effects of ending reparation payments</a:t>
            </a:r>
            <a:endParaRPr lang="en-US" dirty="0"/>
          </a:p>
        </p:txBody>
      </p:sp>
    </p:spTree>
    <p:extLst>
      <p:ext uri="{BB962C8B-B14F-4D97-AF65-F5344CB8AC3E}">
        <p14:creationId xmlns:p14="http://schemas.microsoft.com/office/powerpoint/2010/main" val="34076709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How successful was the drive for rearmament 1936-9?</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427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739386669"/>
              </p:ext>
            </p:extLst>
          </p:nvPr>
        </p:nvGraphicFramePr>
        <p:xfrm>
          <a:off x="-27436" y="0"/>
          <a:ext cx="9144000" cy="6858000"/>
        </p:xfrm>
        <a:graphic>
          <a:graphicData uri="http://schemas.openxmlformats.org/drawingml/2006/table">
            <a:tbl>
              <a:tblPr firstRow="1" bandRow="1">
                <a:tableStyleId>{5C22544A-7EE6-4342-B048-85BDC9FD1C3A}</a:tableStyleId>
              </a:tblPr>
              <a:tblGrid>
                <a:gridCol w="1431907"/>
                <a:gridCol w="1225176"/>
                <a:gridCol w="4200917"/>
                <a:gridCol w="2286000"/>
              </a:tblGrid>
              <a:tr h="370840">
                <a:tc>
                  <a:txBody>
                    <a:bodyPr/>
                    <a:lstStyle/>
                    <a:p>
                      <a:r>
                        <a:rPr lang="en-US" dirty="0" smtClean="0"/>
                        <a:t>Nazi Economic Aims</a:t>
                      </a:r>
                      <a:endParaRPr lang="en-US" dirty="0"/>
                    </a:p>
                  </a:txBody>
                  <a:tcPr/>
                </a:tc>
                <a:tc>
                  <a:txBody>
                    <a:bodyPr/>
                    <a:lstStyle/>
                    <a:p>
                      <a:r>
                        <a:rPr lang="en-US" dirty="0" smtClean="0"/>
                        <a:t>Important Individual</a:t>
                      </a:r>
                      <a:endParaRPr lang="en-US" dirty="0"/>
                    </a:p>
                  </a:txBody>
                  <a:tcPr/>
                </a:tc>
                <a:tc>
                  <a:txBody>
                    <a:bodyPr/>
                    <a:lstStyle/>
                    <a:p>
                      <a:r>
                        <a:rPr lang="en-US" dirty="0" smtClean="0"/>
                        <a:t>Key Measures</a:t>
                      </a:r>
                      <a:endParaRPr lang="en-US" dirty="0"/>
                    </a:p>
                  </a:txBody>
                  <a:tcPr/>
                </a:tc>
                <a:tc>
                  <a:txBody>
                    <a:bodyPr/>
                    <a:lstStyle/>
                    <a:p>
                      <a:r>
                        <a:rPr lang="en-US" dirty="0" smtClean="0"/>
                        <a:t>Successes &amp; Failures</a:t>
                      </a:r>
                      <a:endParaRPr lang="en-US" dirty="0"/>
                    </a:p>
                  </a:txBody>
                  <a:tcPr/>
                </a:tc>
              </a:tr>
              <a:tr h="370840">
                <a:tc>
                  <a:txBody>
                    <a:bodyPr/>
                    <a:lstStyle/>
                    <a:p>
                      <a:r>
                        <a:rPr lang="en-US" sz="1600" dirty="0" smtClean="0"/>
                        <a:t>Rearmament 1936-</a:t>
                      </a:r>
                      <a:r>
                        <a:rPr lang="en-US" sz="1600" dirty="0" smtClean="0"/>
                        <a:t>9</a:t>
                      </a:r>
                    </a:p>
                    <a:p>
                      <a:endParaRPr lang="en-US" sz="1600" dirty="0" smtClean="0"/>
                    </a:p>
                    <a:p>
                      <a:endParaRPr lang="en-US" sz="1600" b="1" dirty="0" smtClean="0"/>
                    </a:p>
                    <a:p>
                      <a:r>
                        <a:rPr lang="en-US" sz="1600" b="1" dirty="0" smtClean="0"/>
                        <a:t>How successful was the drive for rearmament 1936-9?</a:t>
                      </a:r>
                    </a:p>
                    <a:p>
                      <a:endParaRPr lang="en-US" sz="1600" b="1" dirty="0" smtClean="0"/>
                    </a:p>
                    <a:p>
                      <a:r>
                        <a:rPr lang="en-US" sz="1600" b="1" dirty="0" smtClean="0"/>
                        <a:t>1936 </a:t>
                      </a:r>
                    </a:p>
                    <a:p>
                      <a:r>
                        <a:rPr lang="en-US" sz="1600" b="1" dirty="0" smtClean="0"/>
                        <a:t>Four Year Plan</a:t>
                      </a:r>
                      <a:endParaRPr lang="en-US" sz="1600" b="1" dirty="0"/>
                    </a:p>
                  </a:txBody>
                  <a:tcPr/>
                </a:tc>
                <a:tc>
                  <a:txBody>
                    <a:bodyPr/>
                    <a:lstStyle/>
                    <a:p>
                      <a:r>
                        <a:rPr lang="en-US" sz="1600" dirty="0" smtClean="0"/>
                        <a:t>Schacht</a:t>
                      </a:r>
                    </a:p>
                    <a:p>
                      <a:endParaRPr lang="en-US" sz="1600" dirty="0" smtClean="0"/>
                    </a:p>
                    <a:p>
                      <a:endParaRPr lang="en-US" sz="1600" dirty="0" smtClean="0"/>
                    </a:p>
                    <a:p>
                      <a:r>
                        <a:rPr lang="en-US" sz="1600" dirty="0" smtClean="0"/>
                        <a:t>From 1937</a:t>
                      </a:r>
                    </a:p>
                    <a:p>
                      <a:r>
                        <a:rPr lang="en-US" sz="1600" dirty="0" smtClean="0"/>
                        <a:t>Herman </a:t>
                      </a:r>
                      <a:r>
                        <a:rPr lang="en-US" sz="1600" dirty="0" smtClean="0"/>
                        <a:t>Goering (Head of Luftwaffe)</a:t>
                      </a:r>
                    </a:p>
                    <a:p>
                      <a:r>
                        <a:rPr lang="en-US" sz="1600" dirty="0" smtClean="0"/>
                        <a:t>The Office of the Four-Year Plan. </a:t>
                      </a:r>
                    </a:p>
                  </a:txBody>
                  <a:tcPr/>
                </a:tc>
                <a:tc>
                  <a:txBody>
                    <a:bodyPr/>
                    <a:lstStyle/>
                    <a:p>
                      <a:pPr marL="285750" indent="-285750">
                        <a:buFont typeface="Arial"/>
                        <a:buChar char="•"/>
                      </a:pPr>
                      <a:r>
                        <a:rPr lang="en-US" sz="1600" dirty="0" smtClean="0"/>
                        <a:t>Schacht becoming increasingly concerned at the distortion: wanted to encourage exports and slow arms expenditure</a:t>
                      </a:r>
                    </a:p>
                    <a:p>
                      <a:pPr marL="285750" indent="-285750">
                        <a:buFont typeface="Arial"/>
                        <a:buChar char="•"/>
                      </a:pPr>
                      <a:r>
                        <a:rPr lang="en-US" sz="1600" dirty="0" smtClean="0"/>
                        <a:t>Hitler – Schacht rift: Puts Herman Goering (Head of Luftwaffe) in charge of new economic </a:t>
                      </a:r>
                      <a:r>
                        <a:rPr lang="en-US" sz="1600" dirty="0" err="1" smtClean="0"/>
                        <a:t>organisation</a:t>
                      </a:r>
                      <a:r>
                        <a:rPr lang="en-US" sz="1600" dirty="0" smtClean="0"/>
                        <a:t>. The Office of the Four-Year Plan. His office cut across existing economic ministries and intervened with regulations to control: foreign exchange, </a:t>
                      </a:r>
                      <a:r>
                        <a:rPr lang="en-US" sz="1600" dirty="0" err="1" smtClean="0"/>
                        <a:t>labour</a:t>
                      </a:r>
                      <a:r>
                        <a:rPr lang="en-US" sz="1600" dirty="0" smtClean="0"/>
                        <a:t>, raw materials &amp; prices.</a:t>
                      </a:r>
                    </a:p>
                    <a:p>
                      <a:pPr marL="285750" indent="-285750">
                        <a:buFont typeface="Arial"/>
                        <a:buChar char="•"/>
                      </a:pPr>
                      <a:r>
                        <a:rPr lang="en-US" sz="1600" dirty="0" smtClean="0"/>
                        <a:t>Four-Year Plan: Priority to rearmament, self-sufficiency in food &amp; industrial production (Autarky). Emphasis on </a:t>
                      </a:r>
                      <a:r>
                        <a:rPr lang="en-US" sz="1600" dirty="0" err="1" smtClean="0"/>
                        <a:t>devlopment</a:t>
                      </a:r>
                      <a:r>
                        <a:rPr lang="en-US" sz="1600" dirty="0" smtClean="0"/>
                        <a:t> of raw materials &amp; machinery production. The government set targets that private industry had to meet.</a:t>
                      </a:r>
                    </a:p>
                    <a:p>
                      <a:pPr marL="285750" indent="-285750">
                        <a:buFont typeface="Arial"/>
                        <a:buChar char="•"/>
                      </a:pPr>
                      <a:r>
                        <a:rPr lang="en-US" sz="1600" dirty="0" smtClean="0"/>
                        <a:t>Autarky policy aimed to: increase Germany’s production of key commodities e.g. iron &amp; food, develop ersatz (substitute) products e.g. Buna – artificial rubber or use coal to produce oil.</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endParaRPr lang="en-US" sz="1600" dirty="0" smtClean="0"/>
                    </a:p>
                    <a:p>
                      <a:pPr marL="285750" indent="-285750">
                        <a:buFont typeface="Arial"/>
                        <a:buChar char="•"/>
                      </a:pPr>
                      <a:endParaRPr lang="en-US" sz="1600" dirty="0" smtClean="0"/>
                    </a:p>
                    <a:p>
                      <a:endParaRPr lang="en-US" sz="1600" dirty="0"/>
                    </a:p>
                  </a:txBody>
                  <a:tcPr/>
                </a:tc>
                <a:tc>
                  <a:txBody>
                    <a:bodyPr/>
                    <a:lstStyle/>
                    <a:p>
                      <a:r>
                        <a:rPr lang="en-US" sz="1600" dirty="0" smtClean="0"/>
                        <a:t>1936 A turning point: confidence restored. Unemployment reduced to 1.6 million</a:t>
                      </a:r>
                    </a:p>
                    <a:p>
                      <a:r>
                        <a:rPr lang="en-US" sz="1600" dirty="0" smtClean="0"/>
                        <a:t>Rearmament put a strain on the economy </a:t>
                      </a:r>
                    </a:p>
                    <a:p>
                      <a:r>
                        <a:rPr lang="en-US" sz="1600" dirty="0" smtClean="0"/>
                        <a:t>Real wages increased overall but the price of food rose (poor peasants &amp; urban workers suffer)</a:t>
                      </a:r>
                    </a:p>
                    <a:p>
                      <a:r>
                        <a:rPr lang="en-US" sz="1600" dirty="0" smtClean="0"/>
                        <a:t>It took 6 tons of coal to produce 1 ton of oil!</a:t>
                      </a:r>
                    </a:p>
                    <a:p>
                      <a:r>
                        <a:rPr lang="en-US" sz="1600" dirty="0" smtClean="0"/>
                        <a:t>By 1939 Germany still depended on foreign imports for 1/3 of its raw materials – especially iron ore, oil and rubber. (Occupation of other countries became a more effective method of achieving “self-sufficiency”</a:t>
                      </a:r>
                    </a:p>
                    <a:p>
                      <a:endParaRPr lang="en-US" sz="1600" dirty="0" smtClean="0"/>
                    </a:p>
                    <a:p>
                      <a:endParaRPr lang="en-US" sz="1600" dirty="0"/>
                    </a:p>
                  </a:txBody>
                  <a:tcPr/>
                </a:tc>
              </a:tr>
            </a:tbl>
          </a:graphicData>
        </a:graphic>
      </p:graphicFrame>
    </p:spTree>
    <p:extLst>
      <p:ext uri="{BB962C8B-B14F-4D97-AF65-F5344CB8AC3E}">
        <p14:creationId xmlns:p14="http://schemas.microsoft.com/office/powerpoint/2010/main" val="18441404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the drive for rearmament </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Four-Year Plan was not based on a plan for a specific war in 1940. Hitler considered a major war more likely to be 1942-3. It was part of plans aiming at readiness for war in the mid 1940’s.</a:t>
            </a:r>
          </a:p>
          <a:p>
            <a:r>
              <a:rPr lang="en-US" dirty="0" smtClean="0"/>
              <a:t>Hitler was unable to subordinate all other areas to the rearmament drive and the regime faced serious problems concerning military supplies when war broke out.</a:t>
            </a:r>
          </a:p>
          <a:p>
            <a:r>
              <a:rPr lang="en-US" dirty="0" smtClean="0"/>
              <a:t>“Guns &amp; Butter”</a:t>
            </a:r>
            <a:endParaRPr lang="en-US" dirty="0"/>
          </a:p>
        </p:txBody>
      </p:sp>
    </p:spTree>
    <p:extLst>
      <p:ext uri="{BB962C8B-B14F-4D97-AF65-F5344CB8AC3E}">
        <p14:creationId xmlns:p14="http://schemas.microsoft.com/office/powerpoint/2010/main" val="232460176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675</TotalTime>
  <Words>1320</Words>
  <Application>Microsoft Macintosh PowerPoint</Application>
  <PresentationFormat>On-screen Show (4:3)</PresentationFormat>
  <Paragraphs>159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NewsPrint</vt:lpstr>
      <vt:lpstr>Nazi</vt:lpstr>
      <vt:lpstr>Situation in 1933</vt:lpstr>
      <vt:lpstr>Aims: What factors influenced economic policy?</vt:lpstr>
      <vt:lpstr>How did the Nazi’s Stimulate the Economy? </vt:lpstr>
      <vt:lpstr>PowerPoint Presentation</vt:lpstr>
      <vt:lpstr>Why did Hitler succeed where Weimar had failed?</vt:lpstr>
      <vt:lpstr>How successful was the drive for rearmament 1936-9?</vt:lpstr>
      <vt:lpstr>PowerPoint Presentation</vt:lpstr>
      <vt:lpstr>Impact of the drive for rearmament </vt:lpstr>
      <vt:lpstr>Guns or Butter?</vt:lpstr>
      <vt:lpstr>PowerPoint Presentation</vt:lpstr>
      <vt:lpstr>Who gained the most from the Nazi Economy?</vt:lpstr>
      <vt:lpstr>Historiography</vt:lpstr>
      <vt:lpstr>How successful was Nazi economic policy?</vt:lpstr>
      <vt:lpstr>Summary of economic problems</vt:lpstr>
      <vt:lpstr>Was the economy ready for war in 1939?</vt:lpstr>
      <vt:lpstr>Historiography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Nazi</dc:title>
  <dc:creator>Microsoft Office User</dc:creator>
  <cp:lastModifiedBy>Microsoft Office User</cp:lastModifiedBy>
  <cp:revision>55</cp:revision>
  <dcterms:created xsi:type="dcterms:W3CDTF">2014-03-12T19:39:09Z</dcterms:created>
  <dcterms:modified xsi:type="dcterms:W3CDTF">2017-02-14T09:45:42Z</dcterms:modified>
</cp:coreProperties>
</file>