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26"/>
  </p:notesMasterIdLst>
  <p:handoutMasterIdLst>
    <p:handoutMasterId r:id="rId27"/>
  </p:handoutMasterIdLst>
  <p:sldIdLst>
    <p:sldId id="256" r:id="rId2"/>
    <p:sldId id="259" r:id="rId3"/>
    <p:sldId id="282" r:id="rId4"/>
    <p:sldId id="260" r:id="rId5"/>
    <p:sldId id="262" r:id="rId6"/>
    <p:sldId id="263" r:id="rId7"/>
    <p:sldId id="261" r:id="rId8"/>
    <p:sldId id="258" r:id="rId9"/>
    <p:sldId id="283" r:id="rId10"/>
    <p:sldId id="264" r:id="rId11"/>
    <p:sldId id="265" r:id="rId12"/>
    <p:sldId id="269" r:id="rId13"/>
    <p:sldId id="266" r:id="rId14"/>
    <p:sldId id="267" r:id="rId15"/>
    <p:sldId id="270" r:id="rId16"/>
    <p:sldId id="271" r:id="rId17"/>
    <p:sldId id="272" r:id="rId18"/>
    <p:sldId id="274" r:id="rId19"/>
    <p:sldId id="279" r:id="rId20"/>
    <p:sldId id="280" r:id="rId21"/>
    <p:sldId id="277" r:id="rId22"/>
    <p:sldId id="278" r:id="rId23"/>
    <p:sldId id="273" r:id="rId24"/>
    <p:sldId id="2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7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24F349-C659-C04A-AABF-F8F37E282C5D}" type="datetimeFigureOut">
              <a:rPr lang="en-US" smtClean="0"/>
              <a:t>02/03/2017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7ACFAE-3320-BB48-B380-CB750674A7DF}" type="slidenum">
              <a:rPr lang="en-US" smtClean="0"/>
              <a:t>‹#›</a:t>
            </a:fld>
            <a:endParaRPr lang="en-US"/>
          </a:p>
        </p:txBody>
      </p:sp>
    </p:spTree>
    <p:extLst>
      <p:ext uri="{BB962C8B-B14F-4D97-AF65-F5344CB8AC3E}">
        <p14:creationId xmlns:p14="http://schemas.microsoft.com/office/powerpoint/2010/main" val="2636304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A6FD3-BC72-1640-8698-B8F20F50B119}" type="datetimeFigureOut">
              <a:rPr lang="en-US" smtClean="0"/>
              <a:t>02/03/2017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D8ECA5-F797-FB48-B7AF-E658F540A9C4}" type="slidenum">
              <a:rPr lang="en-US" smtClean="0"/>
              <a:t>‹#›</a:t>
            </a:fld>
            <a:endParaRPr lang="en-US"/>
          </a:p>
        </p:txBody>
      </p:sp>
    </p:spTree>
    <p:extLst>
      <p:ext uri="{BB962C8B-B14F-4D97-AF65-F5344CB8AC3E}">
        <p14:creationId xmlns:p14="http://schemas.microsoft.com/office/powerpoint/2010/main" val="30688931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D8ECA5-F797-FB48-B7AF-E658F540A9C4}" type="slidenum">
              <a:rPr lang="en-US" smtClean="0"/>
              <a:t>1</a:t>
            </a:fld>
            <a:endParaRPr lang="en-US"/>
          </a:p>
        </p:txBody>
      </p:sp>
    </p:spTree>
    <p:extLst>
      <p:ext uri="{BB962C8B-B14F-4D97-AF65-F5344CB8AC3E}">
        <p14:creationId xmlns:p14="http://schemas.microsoft.com/office/powerpoint/2010/main" val="3569663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B33541-485A-5646-AF24-A2A58B086F00}" type="slidenum">
              <a:rPr lang="en-GB"/>
              <a:pPr eaLnBrk="1" hangingPunct="1"/>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DDD6686-91A5-AB4B-87DB-629CD8807BEC}" type="slidenum">
              <a:rPr lang="en-GB"/>
              <a:pPr eaLnBrk="1" hangingPunct="1"/>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atin typeface="Calibri"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3068BFA-70D7-674C-9AF5-A67EBE2DF8CE}" type="slidenum">
              <a:rPr lang="en-GB"/>
              <a:pPr eaLnBrk="1" hangingPunct="1"/>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atin typeface="Calibri"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FA79911-EE36-C14F-8D77-42F807C66121}" type="slidenum">
              <a:rPr lang="en-GB"/>
              <a:pPr eaLnBrk="1" hangingPunct="1"/>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FE45ABE-3E69-3641-BF29-3FC05EEB8EBF}" type="slidenum">
              <a:rPr lang="en-GB"/>
              <a:pPr eaLnBrk="1" hangingPunct="1"/>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atin typeface="Calibri"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6AB7246-85BA-5541-B2F1-D7B355CF68E3}" type="slidenum">
              <a:rPr lang="en-GB"/>
              <a:pPr eaLnBrk="1" hangingPunct="1"/>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GB"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BF7D03AF-95C3-CD43-83DF-CBB94328D131}" type="datetimeFigureOut">
              <a:rPr lang="en-US" smtClean="0"/>
              <a:t>02/03/2017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F7D03AF-95C3-CD43-83DF-CBB94328D131}" type="datetimeFigureOut">
              <a:rPr lang="en-US" smtClean="0"/>
              <a:t>02/03/2017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FCBB0-8C53-0044-B600-DB83DCB782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F7D03AF-95C3-CD43-83DF-CBB94328D131}" type="datetimeFigureOut">
              <a:rPr lang="en-US" smtClean="0"/>
              <a:t>02/03/2017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FCBB0-8C53-0044-B600-DB83DCB7827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F7D03AF-95C3-CD43-83DF-CBB94328D131}" type="datetimeFigureOut">
              <a:rPr lang="en-US" smtClean="0"/>
              <a:t>02/03/2017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FCBB0-8C53-0044-B600-DB83DCB7827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F7D03AF-95C3-CD43-83DF-CBB94328D131}" type="datetimeFigureOut">
              <a:rPr lang="en-US" smtClean="0"/>
              <a:t>02/03/2017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FCBB0-8C53-0044-B600-DB83DCB78274}"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F7D03AF-95C3-CD43-83DF-CBB94328D131}" type="datetimeFigureOut">
              <a:rPr lang="en-US" smtClean="0"/>
              <a:t>02/03/2017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FCBB0-8C53-0044-B600-DB83DCB7827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F7D03AF-95C3-CD43-83DF-CBB94328D131}" type="datetimeFigureOut">
              <a:rPr lang="en-US" smtClean="0"/>
              <a:t>02/03/2017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CFCBB0-8C53-0044-B600-DB83DCB78274}"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BF7D03AF-95C3-CD43-83DF-CBB94328D131}" type="datetimeFigureOut">
              <a:rPr lang="en-US" smtClean="0"/>
              <a:t>02/03/2017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CFCBB0-8C53-0044-B600-DB83DCB782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D03AF-95C3-CD43-83DF-CBB94328D131}" type="datetimeFigureOut">
              <a:rPr lang="en-US" smtClean="0"/>
              <a:t>02/03/2017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CFCBB0-8C53-0044-B600-DB83DCB782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GB"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F7D03AF-95C3-CD43-83DF-CBB94328D131}" type="datetimeFigureOut">
              <a:rPr lang="en-US" smtClean="0"/>
              <a:t>02/03/2017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FCBB0-8C53-0044-B600-DB83DCB78274}"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GB"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F7D03AF-95C3-CD43-83DF-CBB94328D131}" type="datetimeFigureOut">
              <a:rPr lang="en-US" smtClean="0"/>
              <a:t>02/03/2017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FCBB0-8C53-0044-B600-DB83DCB7827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F7D03AF-95C3-CD43-83DF-CBB94328D131}" type="datetimeFigureOut">
              <a:rPr lang="en-US" smtClean="0"/>
              <a:t>02/03/2017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6CFCBB0-8C53-0044-B600-DB83DCB78274}"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Nazi Foreign Policy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2463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ap showing Rhineland (demilitarised zone), Austria, Sudentenland and German terri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067175" y="4611231"/>
            <a:ext cx="4968875" cy="193899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Bef>
                <a:spcPct val="50000"/>
              </a:spcBef>
            </a:pPr>
            <a:r>
              <a:rPr lang="en-GB" sz="2000" b="0" dirty="0" smtClean="0">
                <a:solidFill>
                  <a:srgbClr val="000000"/>
                </a:solidFill>
                <a:latin typeface="Calibri"/>
                <a:cs typeface="Calibri"/>
              </a:rPr>
              <a:t>The Treaty of Versailles forbade the German army from being within 50 kilometres of the River Rhine. In 1926, Britain and France agreed to use their armies if German troops moved into this area. Yet in 1936, Hitler ordered his army to march into the Rhineland.</a:t>
            </a:r>
            <a:endParaRPr lang="en-GB" sz="2000" b="0" dirty="0">
              <a:solidFill>
                <a:srgbClr val="000000"/>
              </a:solidFill>
              <a:latin typeface="Calibri"/>
              <a:cs typeface="Calibri"/>
            </a:endParaRPr>
          </a:p>
        </p:txBody>
      </p:sp>
      <p:sp>
        <p:nvSpPr>
          <p:cNvPr id="5" name="TextBox 4"/>
          <p:cNvSpPr txBox="1"/>
          <p:nvPr/>
        </p:nvSpPr>
        <p:spPr>
          <a:xfrm>
            <a:off x="0" y="202619"/>
            <a:ext cx="4392613"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sz="2400" b="1" u="sng" dirty="0">
                <a:solidFill>
                  <a:srgbClr val="000000"/>
                </a:solidFill>
                <a:latin typeface="Comic Sans MS" charset="0"/>
              </a:rPr>
              <a:t>MARCH </a:t>
            </a:r>
            <a:r>
              <a:rPr lang="en-GB" sz="2400" b="1" u="sng" dirty="0" smtClean="0">
                <a:solidFill>
                  <a:srgbClr val="000000"/>
                </a:solidFill>
                <a:latin typeface="Comic Sans MS" charset="0"/>
              </a:rPr>
              <a:t>1936</a:t>
            </a:r>
            <a:r>
              <a:rPr lang="en-GB" sz="2400" b="1" dirty="0">
                <a:solidFill>
                  <a:srgbClr val="000000"/>
                </a:solidFill>
                <a:latin typeface="Comic Sans MS" charset="0"/>
              </a:rPr>
              <a:t> </a:t>
            </a:r>
            <a:r>
              <a:rPr lang="en-GB" sz="2400" b="1" dirty="0" smtClean="0">
                <a:solidFill>
                  <a:srgbClr val="000000"/>
                </a:solidFill>
                <a:latin typeface="Comic Sans MS" charset="0"/>
              </a:rPr>
              <a:t>REOCCUPATION </a:t>
            </a:r>
            <a:r>
              <a:rPr lang="en-GB" sz="2400" b="1" dirty="0">
                <a:solidFill>
                  <a:srgbClr val="000000"/>
                </a:solidFill>
                <a:latin typeface="Comic Sans MS" charset="0"/>
              </a:rPr>
              <a:t>OF THE RHINELAND</a:t>
            </a:r>
          </a:p>
        </p:txBody>
      </p:sp>
    </p:spTree>
    <p:extLst>
      <p:ext uri="{BB962C8B-B14F-4D97-AF65-F5344CB8AC3E}">
        <p14:creationId xmlns:p14="http://schemas.microsoft.com/office/powerpoint/2010/main" val="36718599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850" y="1557338"/>
            <a:ext cx="84248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Font typeface="Arial" charset="0"/>
              <a:buChar char="•"/>
            </a:pPr>
            <a:r>
              <a:rPr lang="en-GB" sz="2400" dirty="0">
                <a:latin typeface="Calibri"/>
                <a:cs typeface="Calibri"/>
              </a:rPr>
              <a:t>This is an example of </a:t>
            </a:r>
            <a:r>
              <a:rPr lang="en-GB" sz="2400" b="1" dirty="0" smtClean="0">
                <a:latin typeface="Calibri"/>
                <a:cs typeface="Calibri"/>
              </a:rPr>
              <a:t>APPEASEMENT</a:t>
            </a:r>
            <a:r>
              <a:rPr lang="en-GB" sz="2400" dirty="0" smtClean="0">
                <a:latin typeface="Calibri"/>
                <a:cs typeface="Calibri"/>
              </a:rPr>
              <a:t> </a:t>
            </a:r>
            <a:r>
              <a:rPr lang="en-GB" sz="2400" dirty="0">
                <a:latin typeface="Calibri"/>
                <a:cs typeface="Calibri"/>
              </a:rPr>
              <a:t>in action</a:t>
            </a:r>
            <a:r>
              <a:rPr lang="en-GB" sz="2400" dirty="0" smtClean="0">
                <a:latin typeface="Calibri"/>
                <a:cs typeface="Calibri"/>
              </a:rPr>
              <a:t>.</a:t>
            </a:r>
          </a:p>
          <a:p>
            <a:pPr algn="just"/>
            <a:endParaRPr lang="en-GB" sz="2400" dirty="0" smtClean="0">
              <a:latin typeface="Calibri"/>
              <a:cs typeface="Calibri"/>
            </a:endParaRPr>
          </a:p>
          <a:p>
            <a:pPr marL="342900" indent="-342900" algn="just">
              <a:buFont typeface="Arial" charset="0"/>
              <a:buChar char="•"/>
            </a:pPr>
            <a:r>
              <a:rPr lang="en-GB" sz="2400" dirty="0" smtClean="0">
                <a:solidFill>
                  <a:srgbClr val="000000"/>
                </a:solidFill>
                <a:latin typeface="Calibri"/>
                <a:cs typeface="Calibri"/>
              </a:rPr>
              <a:t>Hitler had only 30,000 fully equipped troops. </a:t>
            </a:r>
            <a:endParaRPr lang="en-GB" sz="2400" dirty="0">
              <a:latin typeface="Calibri"/>
              <a:cs typeface="Calibri"/>
            </a:endParaRPr>
          </a:p>
          <a:p>
            <a:pPr marL="342900" indent="-342900" algn="just">
              <a:buFont typeface="Arial" charset="0"/>
              <a:buChar char="•"/>
            </a:pPr>
            <a:r>
              <a:rPr lang="en-GB" sz="2400" dirty="0">
                <a:latin typeface="Calibri"/>
                <a:cs typeface="Calibri"/>
              </a:rPr>
              <a:t>It shows the democracies were not willing to enforce Versailles.</a:t>
            </a:r>
          </a:p>
          <a:p>
            <a:pPr marL="342900" indent="-342900" algn="just">
              <a:buFont typeface="Arial" charset="0"/>
              <a:buChar char="•"/>
            </a:pPr>
            <a:r>
              <a:rPr lang="en-GB" sz="2400" dirty="0">
                <a:latin typeface="Calibri"/>
                <a:cs typeface="Calibri"/>
              </a:rPr>
              <a:t>It shows the military weakness of the democracies.</a:t>
            </a:r>
          </a:p>
          <a:p>
            <a:pPr marL="342900" indent="-342900" algn="just">
              <a:buFont typeface="Arial" charset="0"/>
              <a:buChar char="•"/>
            </a:pPr>
            <a:r>
              <a:rPr lang="en-GB" sz="2400" dirty="0" smtClean="0">
                <a:latin typeface="Calibri"/>
                <a:cs typeface="Calibri"/>
              </a:rPr>
              <a:t>It </a:t>
            </a:r>
            <a:r>
              <a:rPr lang="en-GB" sz="2400" dirty="0">
                <a:latin typeface="Calibri"/>
                <a:cs typeface="Calibri"/>
              </a:rPr>
              <a:t>increased Hitler’s prestige.</a:t>
            </a:r>
          </a:p>
          <a:p>
            <a:pPr marL="342900" indent="-342900" algn="just">
              <a:buFont typeface="Arial" charset="0"/>
              <a:buChar char="•"/>
            </a:pPr>
            <a:r>
              <a:rPr lang="en-GB" sz="2400" dirty="0">
                <a:latin typeface="Calibri"/>
                <a:cs typeface="Calibri"/>
              </a:rPr>
              <a:t>It may have been their last chance to stop Hitler before his military forces became too strong.</a:t>
            </a:r>
          </a:p>
        </p:txBody>
      </p:sp>
      <p:sp>
        <p:nvSpPr>
          <p:cNvPr id="20483" name="TextBox 2"/>
          <p:cNvSpPr txBox="1">
            <a:spLocks noChangeArrowheads="1"/>
          </p:cNvSpPr>
          <p:nvPr/>
        </p:nvSpPr>
        <p:spPr bwMode="auto">
          <a:xfrm>
            <a:off x="398463" y="404813"/>
            <a:ext cx="82740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sz="2800" b="1" dirty="0">
                <a:latin typeface="Calibri"/>
                <a:cs typeface="Calibri"/>
              </a:rPr>
              <a:t>THE IMPORTANCE OF THE REOCCUPATION OF THE RHINELAND</a:t>
            </a:r>
          </a:p>
        </p:txBody>
      </p:sp>
    </p:spTree>
    <p:extLst>
      <p:ext uri="{BB962C8B-B14F-4D97-AF65-F5344CB8AC3E}">
        <p14:creationId xmlns:p14="http://schemas.microsoft.com/office/powerpoint/2010/main" val="716416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26" descr="germanyineur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71513"/>
            <a:ext cx="7010400" cy="5097462"/>
          </a:xfrm>
          <a:prstGeom prst="rect">
            <a:avLst/>
          </a:prstGeom>
          <a:noFill/>
          <a:extLst>
            <a:ext uri="{909E8E84-426E-40dd-AFC4-6F175D3DCCD1}">
              <a14:hiddenFill xmlns:a14="http://schemas.microsoft.com/office/drawing/2010/main">
                <a:solidFill>
                  <a:srgbClr val="FFFFFF"/>
                </a:solidFill>
              </a14:hiddenFill>
            </a:ext>
          </a:extLst>
        </p:spPr>
      </p:pic>
      <p:sp>
        <p:nvSpPr>
          <p:cNvPr id="23555" name="AutoShape 1027"/>
          <p:cNvSpPr>
            <a:spLocks noChangeArrowheads="1"/>
          </p:cNvSpPr>
          <p:nvPr/>
        </p:nvSpPr>
        <p:spPr bwMode="auto">
          <a:xfrm>
            <a:off x="4724400" y="1509713"/>
            <a:ext cx="304800" cy="1143000"/>
          </a:xfrm>
          <a:prstGeom prst="downArrow">
            <a:avLst>
              <a:gd name="adj1" fmla="val 50000"/>
              <a:gd name="adj2" fmla="val 9375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7" name="Text Box 1029"/>
          <p:cNvSpPr txBox="1">
            <a:spLocks noChangeArrowheads="1"/>
          </p:cNvSpPr>
          <p:nvPr/>
        </p:nvSpPr>
        <p:spPr bwMode="auto">
          <a:xfrm>
            <a:off x="2362200" y="24384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800">
                <a:latin typeface="Arial" charset="0"/>
              </a:rPr>
              <a:t>Germany</a:t>
            </a:r>
          </a:p>
        </p:txBody>
      </p:sp>
      <p:sp>
        <p:nvSpPr>
          <p:cNvPr id="23558" name="Text Box 1030"/>
          <p:cNvSpPr txBox="1">
            <a:spLocks noChangeArrowheads="1"/>
          </p:cNvSpPr>
          <p:nvPr/>
        </p:nvSpPr>
        <p:spPr bwMode="auto">
          <a:xfrm>
            <a:off x="5562600" y="2819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800">
                <a:latin typeface="Arial" charset="0"/>
              </a:rPr>
              <a:t>Poland</a:t>
            </a:r>
          </a:p>
        </p:txBody>
      </p:sp>
      <p:sp>
        <p:nvSpPr>
          <p:cNvPr id="23559" name="Text Box 1031"/>
          <p:cNvSpPr txBox="1">
            <a:spLocks noChangeArrowheads="1"/>
          </p:cNvSpPr>
          <p:nvPr/>
        </p:nvSpPr>
        <p:spPr bwMode="auto">
          <a:xfrm>
            <a:off x="3581400" y="4252913"/>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800">
                <a:latin typeface="Arial" charset="0"/>
              </a:rPr>
              <a:t>Austria</a:t>
            </a:r>
          </a:p>
        </p:txBody>
      </p:sp>
      <p:sp>
        <p:nvSpPr>
          <p:cNvPr id="23560" name="Text Box 1032"/>
          <p:cNvSpPr txBox="1">
            <a:spLocks noChangeArrowheads="1"/>
          </p:cNvSpPr>
          <p:nvPr/>
        </p:nvSpPr>
        <p:spPr bwMode="auto">
          <a:xfrm rot="900000">
            <a:off x="4600575" y="4024313"/>
            <a:ext cx="263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800">
                <a:latin typeface="Arial" charset="0"/>
              </a:rPr>
              <a:t>Czechoslovakia</a:t>
            </a:r>
          </a:p>
        </p:txBody>
      </p:sp>
      <p:sp>
        <p:nvSpPr>
          <p:cNvPr id="23561" name="Text Box 1033"/>
          <p:cNvSpPr txBox="1">
            <a:spLocks noChangeArrowheads="1"/>
          </p:cNvSpPr>
          <p:nvPr/>
        </p:nvSpPr>
        <p:spPr bwMode="auto">
          <a:xfrm>
            <a:off x="4495800" y="644525"/>
            <a:ext cx="2362200" cy="147478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800">
                <a:solidFill>
                  <a:srgbClr val="FF0000"/>
                </a:solidFill>
                <a:latin typeface="Arial" charset="0"/>
              </a:rPr>
              <a:t>Polish Corridor</a:t>
            </a:r>
            <a:r>
              <a:rPr lang="en-GB" sz="1800">
                <a:latin typeface="Arial" charset="0"/>
              </a:rPr>
              <a:t> </a:t>
            </a:r>
            <a:r>
              <a:rPr lang="en-GB" sz="1800">
                <a:latin typeface="Arial" charset="0"/>
                <a:cs typeface="Arial" charset="0"/>
              </a:rPr>
              <a:t>–</a:t>
            </a:r>
            <a:r>
              <a:rPr lang="en-GB" sz="1800">
                <a:latin typeface="Arial" charset="0"/>
              </a:rPr>
              <a:t> this split Germany in two, and left many Germans under foreign rule.</a:t>
            </a:r>
          </a:p>
        </p:txBody>
      </p:sp>
      <p:sp>
        <p:nvSpPr>
          <p:cNvPr id="23562" name="AutoShape 1034"/>
          <p:cNvSpPr>
            <a:spLocks noChangeArrowheads="1"/>
          </p:cNvSpPr>
          <p:nvPr/>
        </p:nvSpPr>
        <p:spPr bwMode="auto">
          <a:xfrm>
            <a:off x="1676400" y="2043113"/>
            <a:ext cx="304800" cy="1295400"/>
          </a:xfrm>
          <a:prstGeom prst="downArrow">
            <a:avLst>
              <a:gd name="adj1" fmla="val 50000"/>
              <a:gd name="adj2" fmla="val 10625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63" name="Text Box 1035"/>
          <p:cNvSpPr txBox="1">
            <a:spLocks noChangeArrowheads="1"/>
          </p:cNvSpPr>
          <p:nvPr/>
        </p:nvSpPr>
        <p:spPr bwMode="auto">
          <a:xfrm>
            <a:off x="1066800" y="671513"/>
            <a:ext cx="2971800" cy="147478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800">
                <a:solidFill>
                  <a:srgbClr val="FF0000"/>
                </a:solidFill>
                <a:latin typeface="Arial" charset="0"/>
              </a:rPr>
              <a:t>The Rhineland</a:t>
            </a:r>
            <a:r>
              <a:rPr lang="en-GB" sz="1800">
                <a:latin typeface="Arial" charset="0"/>
              </a:rPr>
              <a:t> </a:t>
            </a:r>
            <a:r>
              <a:rPr lang="en-GB" sz="1800">
                <a:latin typeface="Arial" charset="0"/>
                <a:cs typeface="Arial" charset="0"/>
              </a:rPr>
              <a:t>–</a:t>
            </a:r>
            <a:r>
              <a:rPr lang="en-GB" sz="1800">
                <a:latin typeface="Arial" charset="0"/>
              </a:rPr>
              <a:t> this was demilitarized under the Treaty of Versailles to protect France &amp; Belgium</a:t>
            </a:r>
            <a:endParaRPr lang="en-GB" sz="1800">
              <a:solidFill>
                <a:schemeClr val="accent2"/>
              </a:solidFill>
              <a:latin typeface="Arial" charset="0"/>
            </a:endParaRPr>
          </a:p>
        </p:txBody>
      </p:sp>
      <p:sp>
        <p:nvSpPr>
          <p:cNvPr id="23564" name="Text Box 1036"/>
          <p:cNvSpPr txBox="1">
            <a:spLocks noChangeArrowheads="1"/>
          </p:cNvSpPr>
          <p:nvPr/>
        </p:nvSpPr>
        <p:spPr bwMode="auto">
          <a:xfrm>
            <a:off x="5943600" y="5319713"/>
            <a:ext cx="381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GB" b="0">
              <a:latin typeface="Comic Sans MS" charset="0"/>
            </a:endParaRPr>
          </a:p>
        </p:txBody>
      </p:sp>
      <p:sp>
        <p:nvSpPr>
          <p:cNvPr id="23565" name="Text Box 1037"/>
          <p:cNvSpPr txBox="1">
            <a:spLocks noChangeArrowheads="1"/>
          </p:cNvSpPr>
          <p:nvPr/>
        </p:nvSpPr>
        <p:spPr bwMode="auto">
          <a:xfrm>
            <a:off x="7543800" y="5181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800">
                <a:latin typeface="Arial" charset="0"/>
              </a:rPr>
              <a:t>500</a:t>
            </a:r>
          </a:p>
        </p:txBody>
      </p:sp>
      <p:sp>
        <p:nvSpPr>
          <p:cNvPr id="23566" name="Text Box 1038"/>
          <p:cNvSpPr txBox="1">
            <a:spLocks noChangeArrowheads="1"/>
          </p:cNvSpPr>
          <p:nvPr/>
        </p:nvSpPr>
        <p:spPr bwMode="auto">
          <a:xfrm>
            <a:off x="6400800" y="53340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800">
                <a:latin typeface="Arial" charset="0"/>
              </a:rPr>
              <a:t>km</a:t>
            </a:r>
          </a:p>
        </p:txBody>
      </p:sp>
      <p:sp>
        <p:nvSpPr>
          <p:cNvPr id="23567" name="Text Box 1039"/>
          <p:cNvSpPr txBox="1">
            <a:spLocks noChangeArrowheads="1"/>
          </p:cNvSpPr>
          <p:nvPr/>
        </p:nvSpPr>
        <p:spPr bwMode="auto">
          <a:xfrm>
            <a:off x="4648200" y="4786313"/>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800">
                <a:latin typeface="Arial" charset="0"/>
              </a:rPr>
              <a:t>Hungary</a:t>
            </a:r>
          </a:p>
        </p:txBody>
      </p:sp>
      <p:sp>
        <p:nvSpPr>
          <p:cNvPr id="23568" name="Text Box 1040"/>
          <p:cNvSpPr txBox="1">
            <a:spLocks noChangeArrowheads="1"/>
          </p:cNvSpPr>
          <p:nvPr/>
        </p:nvSpPr>
        <p:spPr bwMode="auto">
          <a:xfrm>
            <a:off x="990600" y="3719513"/>
            <a:ext cx="12192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800" dirty="0">
                <a:latin typeface="Arial" charset="0"/>
              </a:rPr>
              <a:t>France</a:t>
            </a:r>
          </a:p>
        </p:txBody>
      </p:sp>
      <p:sp>
        <p:nvSpPr>
          <p:cNvPr id="23569" name="AutoShape 1041"/>
          <p:cNvSpPr>
            <a:spLocks noChangeArrowheads="1"/>
          </p:cNvSpPr>
          <p:nvPr/>
        </p:nvSpPr>
        <p:spPr bwMode="auto">
          <a:xfrm>
            <a:off x="3505200" y="3262313"/>
            <a:ext cx="2514600" cy="457200"/>
          </a:xfrm>
          <a:prstGeom prst="leftArrow">
            <a:avLst>
              <a:gd name="adj1" fmla="val 50000"/>
              <a:gd name="adj2" fmla="val 1375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70" name="Text Box 1042"/>
          <p:cNvSpPr txBox="1">
            <a:spLocks noChangeArrowheads="1"/>
          </p:cNvSpPr>
          <p:nvPr/>
        </p:nvSpPr>
        <p:spPr bwMode="auto">
          <a:xfrm>
            <a:off x="1066800" y="4576763"/>
            <a:ext cx="2819400" cy="120015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800">
                <a:solidFill>
                  <a:srgbClr val="FF0000"/>
                </a:solidFill>
                <a:latin typeface="Arial" charset="0"/>
              </a:rPr>
              <a:t>Austria</a:t>
            </a:r>
            <a:r>
              <a:rPr lang="en-GB" sz="1800">
                <a:latin typeface="Arial" charset="0"/>
              </a:rPr>
              <a:t> </a:t>
            </a:r>
            <a:r>
              <a:rPr lang="en-GB" sz="1800">
                <a:latin typeface="Arial" charset="0"/>
                <a:cs typeface="Arial" charset="0"/>
              </a:rPr>
              <a:t>–</a:t>
            </a:r>
            <a:r>
              <a:rPr lang="en-GB" sz="1800">
                <a:latin typeface="Arial" charset="0"/>
              </a:rPr>
              <a:t> 8 million German speakers, many of whom wanted to join with Germany.</a:t>
            </a:r>
            <a:endParaRPr lang="en-GB" sz="1800">
              <a:solidFill>
                <a:schemeClr val="accent2"/>
              </a:solidFill>
              <a:latin typeface="Arial" charset="0"/>
            </a:endParaRPr>
          </a:p>
        </p:txBody>
      </p:sp>
      <p:sp>
        <p:nvSpPr>
          <p:cNvPr id="23572" name="Rectangle 1044"/>
          <p:cNvSpPr>
            <a:spLocks noChangeArrowheads="1"/>
          </p:cNvSpPr>
          <p:nvPr/>
        </p:nvSpPr>
        <p:spPr bwMode="auto">
          <a:xfrm>
            <a:off x="5937250" y="51673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GB" sz="1800">
                <a:latin typeface="Arial" charset="0"/>
              </a:rPr>
              <a:t>0</a:t>
            </a:r>
          </a:p>
        </p:txBody>
      </p:sp>
      <p:sp>
        <p:nvSpPr>
          <p:cNvPr id="23573" name="Text Box 1045"/>
          <p:cNvSpPr txBox="1">
            <a:spLocks noChangeArrowheads="1"/>
          </p:cNvSpPr>
          <p:nvPr/>
        </p:nvSpPr>
        <p:spPr bwMode="auto">
          <a:xfrm>
            <a:off x="5562600" y="2228850"/>
            <a:ext cx="2438400" cy="202406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800">
                <a:solidFill>
                  <a:srgbClr val="FF0000"/>
                </a:solidFill>
                <a:latin typeface="Arial" charset="0"/>
              </a:rPr>
              <a:t>The Sudentenland</a:t>
            </a:r>
            <a:r>
              <a:rPr lang="en-GB" sz="1800">
                <a:solidFill>
                  <a:schemeClr val="tx2"/>
                </a:solidFill>
                <a:latin typeface="Arial" charset="0"/>
              </a:rPr>
              <a:t> </a:t>
            </a:r>
            <a:r>
              <a:rPr lang="en-GB" sz="1800">
                <a:solidFill>
                  <a:schemeClr val="tx2"/>
                </a:solidFill>
                <a:latin typeface="Arial" charset="0"/>
                <a:cs typeface="Arial" charset="0"/>
              </a:rPr>
              <a:t>–</a:t>
            </a:r>
            <a:r>
              <a:rPr lang="en-GB" sz="1800">
                <a:solidFill>
                  <a:schemeClr val="tx2"/>
                </a:solidFill>
                <a:latin typeface="Arial" charset="0"/>
              </a:rPr>
              <a:t> richest part of Czechoslovakia. Contained 3 million German speakers, and had been part of Austrian Empire</a:t>
            </a:r>
            <a:endParaRPr lang="en-GB" sz="1800">
              <a:solidFill>
                <a:schemeClr val="accent2"/>
              </a:solidFill>
              <a:latin typeface="Arial" charset="0"/>
            </a:endParaRPr>
          </a:p>
        </p:txBody>
      </p:sp>
      <p:sp>
        <p:nvSpPr>
          <p:cNvPr id="22" name="Title 1"/>
          <p:cNvSpPr txBox="1">
            <a:spLocks/>
          </p:cNvSpPr>
          <p:nvPr/>
        </p:nvSpPr>
        <p:spPr>
          <a:xfrm>
            <a:off x="762000" y="6054813"/>
            <a:ext cx="6781800" cy="803187"/>
          </a:xfrm>
          <a:prstGeom prst="rect">
            <a:avLst/>
          </a:prstGeom>
        </p:spPr>
        <p:txBody>
          <a:bodyPr>
            <a:normAutofit fontScale="900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Reunite</a:t>
            </a:r>
            <a:endParaRPr lang="en-US" dirty="0"/>
          </a:p>
        </p:txBody>
      </p:sp>
    </p:spTree>
    <p:extLst>
      <p:ext uri="{BB962C8B-B14F-4D97-AF65-F5344CB8AC3E}">
        <p14:creationId xmlns:p14="http://schemas.microsoft.com/office/powerpoint/2010/main" val="352629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3562"/>
                                        </p:tgtEl>
                                        <p:attrNameLst>
                                          <p:attrName>style.visibility</p:attrName>
                                        </p:attrNameLst>
                                      </p:cBhvr>
                                      <p:to>
                                        <p:strVal val="visible"/>
                                      </p:to>
                                    </p:set>
                                    <p:animEffect transition="in" filter="wipe(up)">
                                      <p:cBhvr>
                                        <p:cTn id="15" dur="500"/>
                                        <p:tgtEl>
                                          <p:spTgt spid="2356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356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3555"/>
                                        </p:tgtEl>
                                        <p:attrNameLst>
                                          <p:attrName>style.visibility</p:attrName>
                                        </p:attrNameLst>
                                      </p:cBhvr>
                                      <p:to>
                                        <p:strVal val="visible"/>
                                      </p:to>
                                    </p:set>
                                    <p:animEffect transition="in" filter="wipe(up)">
                                      <p:cBhvr>
                                        <p:cTn id="24" dur="500"/>
                                        <p:tgtEl>
                                          <p:spTgt spid="2355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357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3569"/>
                                        </p:tgtEl>
                                        <p:attrNameLst>
                                          <p:attrName>style.visibility</p:attrName>
                                        </p:attrNameLst>
                                      </p:cBhvr>
                                      <p:to>
                                        <p:strVal val="visible"/>
                                      </p:to>
                                    </p:set>
                                    <p:animEffect transition="in" filter="wipe(right)">
                                      <p:cBhvr>
                                        <p:cTn id="33" dur="500"/>
                                        <p:tgtEl>
                                          <p:spTgt spid="23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61" grpId="0" animBg="1" autoUpdateAnimBg="0"/>
      <p:bldP spid="23562" grpId="0" animBg="1"/>
      <p:bldP spid="23563" grpId="0" animBg="1" autoUpdateAnimBg="0"/>
      <p:bldP spid="23569" grpId="0" animBg="1"/>
      <p:bldP spid="23570" grpId="0" animBg="1" autoUpdateAnimBg="0"/>
      <p:bldP spid="23573"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5369012"/>
            <a:ext cx="7703776" cy="803187"/>
          </a:xfrm>
          <a:prstGeom prst="rect">
            <a:avLst/>
          </a:prstGeom>
        </p:spPr>
        <p:txBody>
          <a:bodyPr>
            <a:normAutofit fontScale="825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Reunite: Annexing Austria 1938</a:t>
            </a:r>
            <a:endParaRPr lang="en-US" dirty="0"/>
          </a:p>
        </p:txBody>
      </p:sp>
      <p:sp>
        <p:nvSpPr>
          <p:cNvPr id="3" name="Text Box 3"/>
          <p:cNvSpPr txBox="1">
            <a:spLocks noChangeArrowheads="1"/>
          </p:cNvSpPr>
          <p:nvPr/>
        </p:nvSpPr>
        <p:spPr bwMode="auto">
          <a:xfrm>
            <a:off x="655194" y="401497"/>
            <a:ext cx="7849064" cy="4967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10000"/>
              </a:spcBef>
            </a:pPr>
            <a:r>
              <a:rPr lang="en-US" dirty="0" smtClean="0">
                <a:latin typeface="Calibri"/>
                <a:cs typeface="Calibri"/>
              </a:rPr>
              <a:t>Hitler was keen to incorporate the German-speaking country of </a:t>
            </a:r>
            <a:r>
              <a:rPr lang="en-US" b="1" dirty="0" smtClean="0">
                <a:solidFill>
                  <a:srgbClr val="000000"/>
                </a:solidFill>
                <a:latin typeface="Calibri"/>
                <a:cs typeface="Calibri"/>
              </a:rPr>
              <a:t>Austria</a:t>
            </a:r>
            <a:r>
              <a:rPr lang="en-US" dirty="0" smtClean="0">
                <a:latin typeface="Calibri"/>
                <a:cs typeface="Calibri"/>
              </a:rPr>
              <a:t> into the Third Reich. </a:t>
            </a:r>
            <a:r>
              <a:rPr lang="en-GB" b="0" dirty="0" smtClean="0">
                <a:solidFill>
                  <a:srgbClr val="000000"/>
                </a:solidFill>
                <a:latin typeface="Calibri"/>
                <a:cs typeface="Calibri"/>
              </a:rPr>
              <a:t>Anschluss was forbidden by the Treaty </a:t>
            </a:r>
            <a:r>
              <a:rPr lang="en-GB" b="0" dirty="0">
                <a:solidFill>
                  <a:srgbClr val="000000"/>
                </a:solidFill>
                <a:latin typeface="Calibri"/>
                <a:cs typeface="Calibri"/>
              </a:rPr>
              <a:t>of </a:t>
            </a:r>
            <a:r>
              <a:rPr lang="en-GB" b="0" dirty="0" smtClean="0">
                <a:solidFill>
                  <a:srgbClr val="000000"/>
                </a:solidFill>
                <a:latin typeface="Calibri"/>
                <a:cs typeface="Calibri"/>
              </a:rPr>
              <a:t>Versailles</a:t>
            </a:r>
            <a:r>
              <a:rPr lang="en-GB" dirty="0">
                <a:solidFill>
                  <a:srgbClr val="000000"/>
                </a:solidFill>
                <a:latin typeface="Calibri"/>
                <a:cs typeface="Calibri"/>
              </a:rPr>
              <a:t> </a:t>
            </a:r>
            <a:r>
              <a:rPr lang="en-GB" dirty="0" smtClean="0">
                <a:solidFill>
                  <a:srgbClr val="000000"/>
                </a:solidFill>
                <a:latin typeface="Calibri"/>
                <a:cs typeface="Calibri"/>
              </a:rPr>
              <a:t>so </a:t>
            </a:r>
            <a:r>
              <a:rPr lang="en-GB" b="0" dirty="0" smtClean="0">
                <a:solidFill>
                  <a:srgbClr val="000000"/>
                </a:solidFill>
                <a:latin typeface="Calibri"/>
                <a:cs typeface="Calibri"/>
              </a:rPr>
              <a:t>Hitler </a:t>
            </a:r>
            <a:r>
              <a:rPr lang="en-GB" b="0" dirty="0">
                <a:solidFill>
                  <a:srgbClr val="000000"/>
                </a:solidFill>
                <a:latin typeface="Calibri"/>
                <a:cs typeface="Calibri"/>
              </a:rPr>
              <a:t>wanted </a:t>
            </a:r>
            <a:r>
              <a:rPr lang="en-GB" b="0" dirty="0" smtClean="0">
                <a:solidFill>
                  <a:srgbClr val="000000"/>
                </a:solidFill>
                <a:latin typeface="Calibri"/>
                <a:cs typeface="Calibri"/>
              </a:rPr>
              <a:t>to create a </a:t>
            </a:r>
            <a:r>
              <a:rPr lang="en-GB" b="0" dirty="0">
                <a:solidFill>
                  <a:srgbClr val="000000"/>
                </a:solidFill>
                <a:latin typeface="Calibri"/>
                <a:cs typeface="Calibri"/>
              </a:rPr>
              <a:t>situation </a:t>
            </a:r>
            <a:r>
              <a:rPr lang="en-GB" b="0" dirty="0" smtClean="0">
                <a:solidFill>
                  <a:srgbClr val="000000"/>
                </a:solidFill>
                <a:latin typeface="Calibri"/>
                <a:cs typeface="Calibri"/>
              </a:rPr>
              <a:t>that meant the Nazis </a:t>
            </a:r>
            <a:r>
              <a:rPr lang="en-GB" b="0" dirty="0">
                <a:solidFill>
                  <a:srgbClr val="000000"/>
                </a:solidFill>
                <a:latin typeface="Calibri"/>
                <a:cs typeface="Calibri"/>
              </a:rPr>
              <a:t>were invited </a:t>
            </a:r>
            <a:r>
              <a:rPr lang="en-GB" b="0" dirty="0" smtClean="0">
                <a:solidFill>
                  <a:srgbClr val="000000"/>
                </a:solidFill>
                <a:latin typeface="Calibri"/>
                <a:cs typeface="Calibri"/>
              </a:rPr>
              <a:t>in</a:t>
            </a:r>
            <a:r>
              <a:rPr lang="en-GB" dirty="0" smtClean="0">
                <a:solidFill>
                  <a:srgbClr val="000000"/>
                </a:solidFill>
                <a:latin typeface="Calibri"/>
                <a:cs typeface="Calibri"/>
              </a:rPr>
              <a:t>to Austria.</a:t>
            </a:r>
            <a:endParaRPr lang="en-GB" b="0" dirty="0" smtClean="0">
              <a:solidFill>
                <a:srgbClr val="000000"/>
              </a:solidFill>
              <a:latin typeface="Calibri"/>
              <a:cs typeface="Calibri"/>
            </a:endParaRPr>
          </a:p>
          <a:p>
            <a:pPr>
              <a:spcBef>
                <a:spcPct val="10000"/>
              </a:spcBef>
            </a:pPr>
            <a:endParaRPr lang="en-GB" dirty="0">
              <a:solidFill>
                <a:srgbClr val="000000"/>
              </a:solidFill>
              <a:latin typeface="Calibri"/>
              <a:cs typeface="Calibri"/>
            </a:endParaRPr>
          </a:p>
          <a:p>
            <a:pPr>
              <a:spcBef>
                <a:spcPct val="10000"/>
              </a:spcBef>
            </a:pPr>
            <a:r>
              <a:rPr lang="en-GB" b="0" dirty="0" smtClean="0">
                <a:solidFill>
                  <a:srgbClr val="000000"/>
                </a:solidFill>
                <a:latin typeface="Calibri"/>
                <a:cs typeface="Calibri"/>
              </a:rPr>
              <a:t>In 1938, Hitler ordered the Austrian Nazi Party to start causing trouble in Austria. They set fire to buildings, organized fights and even set off bombs. The Austrian leader, Kurt Schuschnigg, retaliated by banning the Austrian Nazi Party.</a:t>
            </a:r>
          </a:p>
          <a:p>
            <a:pPr>
              <a:spcBef>
                <a:spcPct val="10000"/>
              </a:spcBef>
            </a:pPr>
            <a:endParaRPr lang="en-GB" dirty="0">
              <a:solidFill>
                <a:srgbClr val="000000"/>
              </a:solidFill>
              <a:latin typeface="Calibri"/>
              <a:cs typeface="Calibri"/>
            </a:endParaRPr>
          </a:p>
          <a:p>
            <a:pPr>
              <a:spcBef>
                <a:spcPct val="10000"/>
              </a:spcBef>
            </a:pPr>
            <a:r>
              <a:rPr lang="en-GB" b="0" dirty="0" smtClean="0">
                <a:solidFill>
                  <a:srgbClr val="000000"/>
                </a:solidFill>
                <a:latin typeface="Calibri"/>
                <a:cs typeface="Calibri"/>
              </a:rPr>
              <a:t>Hitler met with Schuschnigg and threatened to invade Austria if he didn’t give all the important jobs in the government to Nazis. </a:t>
            </a:r>
            <a:r>
              <a:rPr lang="en-GB" b="0" dirty="0" err="1" smtClean="0">
                <a:solidFill>
                  <a:srgbClr val="000000"/>
                </a:solidFill>
                <a:latin typeface="Calibri"/>
                <a:cs typeface="Calibri"/>
              </a:rPr>
              <a:t>Schauschnigg</a:t>
            </a:r>
            <a:r>
              <a:rPr lang="en-GB" b="0" dirty="0" smtClean="0">
                <a:solidFill>
                  <a:srgbClr val="000000"/>
                </a:solidFill>
                <a:latin typeface="Calibri"/>
                <a:cs typeface="Calibri"/>
              </a:rPr>
              <a:t> had to agree, but tried to get round it by organising a plebiscite (vote) to see whether the Austrians wanted to join with Germany or stay independent.</a:t>
            </a:r>
          </a:p>
          <a:p>
            <a:pPr>
              <a:spcBef>
                <a:spcPct val="10000"/>
              </a:spcBef>
            </a:pPr>
            <a:endParaRPr lang="en-GB" dirty="0" smtClean="0">
              <a:solidFill>
                <a:srgbClr val="000000"/>
              </a:solidFill>
              <a:latin typeface="Calibri"/>
              <a:cs typeface="Calibri"/>
            </a:endParaRPr>
          </a:p>
          <a:p>
            <a:pPr>
              <a:spcBef>
                <a:spcPct val="10000"/>
              </a:spcBef>
            </a:pPr>
            <a:r>
              <a:rPr lang="en-GB" b="0" dirty="0" smtClean="0">
                <a:solidFill>
                  <a:srgbClr val="000000"/>
                </a:solidFill>
                <a:latin typeface="Calibri"/>
                <a:cs typeface="Calibri"/>
              </a:rPr>
              <a:t>Hitler moved his army to the Austrian border. Schuschnigg asked Italy, France and Britain for their protection, but they refused to help, so Schuschnigg had to resign. He was replaced by an Austrian Nazi who asked Hitler to send in the German army to help restore order.</a:t>
            </a:r>
            <a:endParaRPr lang="en-GB" dirty="0" smtClean="0">
              <a:solidFill>
                <a:srgbClr val="000000"/>
              </a:solidFill>
              <a:latin typeface="Calibri"/>
              <a:cs typeface="Calibri"/>
            </a:endParaRPr>
          </a:p>
        </p:txBody>
      </p:sp>
    </p:spTree>
    <p:extLst>
      <p:ext uri="{BB962C8B-B14F-4D97-AF65-F5344CB8AC3E}">
        <p14:creationId xmlns:p14="http://schemas.microsoft.com/office/powerpoint/2010/main" val="6705135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5369012"/>
            <a:ext cx="7588334" cy="803187"/>
          </a:xfrm>
          <a:prstGeom prst="rect">
            <a:avLst/>
          </a:prstGeom>
        </p:spPr>
        <p:txBody>
          <a:bodyPr>
            <a:normAutofit fontScale="900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Reunite: </a:t>
            </a:r>
            <a:r>
              <a:rPr lang="en-US" dirty="0" err="1" smtClean="0"/>
              <a:t>Sudentenland</a:t>
            </a:r>
            <a:r>
              <a:rPr lang="en-US" dirty="0" smtClean="0"/>
              <a:t> 1938</a:t>
            </a:r>
            <a:endParaRPr lang="en-US" dirty="0"/>
          </a:p>
        </p:txBody>
      </p:sp>
      <p:sp>
        <p:nvSpPr>
          <p:cNvPr id="3" name="Rectangle 2"/>
          <p:cNvSpPr/>
          <p:nvPr/>
        </p:nvSpPr>
        <p:spPr>
          <a:xfrm>
            <a:off x="762000" y="524131"/>
            <a:ext cx="7588334" cy="5466113"/>
          </a:xfrm>
          <a:prstGeom prst="rect">
            <a:avLst/>
          </a:prstGeom>
        </p:spPr>
        <p:txBody>
          <a:bodyPr wrap="square">
            <a:spAutoFit/>
          </a:bodyPr>
          <a:lstStyle/>
          <a:p>
            <a:pPr>
              <a:spcBef>
                <a:spcPct val="20000"/>
              </a:spcBef>
            </a:pPr>
            <a:r>
              <a:rPr lang="en-GB" b="0" dirty="0" smtClean="0">
                <a:solidFill>
                  <a:srgbClr val="000000"/>
                </a:solidFill>
                <a:latin typeface="Calibri"/>
                <a:cs typeface="Calibri"/>
              </a:rPr>
              <a:t>As you can see from the map, Czechoslovakia was like a thorn in Germany’s side, one which Hitler intended removing. Over 3 million Germanic people were living in </a:t>
            </a:r>
            <a:r>
              <a:rPr lang="en-GB" b="0" dirty="0" err="1" smtClean="0">
                <a:solidFill>
                  <a:srgbClr val="000000"/>
                </a:solidFill>
                <a:latin typeface="Calibri"/>
                <a:cs typeface="Calibri"/>
              </a:rPr>
              <a:t>Sudentenland</a:t>
            </a:r>
            <a:r>
              <a:rPr lang="en-GB" b="0" dirty="0" smtClean="0">
                <a:solidFill>
                  <a:srgbClr val="000000"/>
                </a:solidFill>
                <a:latin typeface="Calibri"/>
                <a:cs typeface="Calibri"/>
              </a:rPr>
              <a:t>, and they were keen to join with Germany. They supported a Nazi-style party (the Sudeten German Party) led by </a:t>
            </a:r>
            <a:r>
              <a:rPr lang="en-GB" b="0" dirty="0" err="1" smtClean="0">
                <a:solidFill>
                  <a:srgbClr val="000000"/>
                </a:solidFill>
                <a:latin typeface="Calibri"/>
                <a:cs typeface="Calibri"/>
              </a:rPr>
              <a:t>Konrad</a:t>
            </a:r>
            <a:r>
              <a:rPr lang="en-GB" b="0" dirty="0" smtClean="0">
                <a:solidFill>
                  <a:srgbClr val="000000"/>
                </a:solidFill>
                <a:latin typeface="Calibri"/>
                <a:cs typeface="Calibri"/>
              </a:rPr>
              <a:t> </a:t>
            </a:r>
            <a:r>
              <a:rPr lang="en-GB" b="0" dirty="0" err="1" smtClean="0">
                <a:solidFill>
                  <a:srgbClr val="000000"/>
                </a:solidFill>
                <a:latin typeface="Calibri"/>
                <a:cs typeface="Calibri"/>
              </a:rPr>
              <a:t>Henlein</a:t>
            </a:r>
            <a:r>
              <a:rPr lang="en-GB" b="0" dirty="0" smtClean="0">
                <a:solidFill>
                  <a:srgbClr val="000000"/>
                </a:solidFill>
                <a:latin typeface="Calibri"/>
                <a:cs typeface="Calibri"/>
              </a:rPr>
              <a:t>.</a:t>
            </a:r>
          </a:p>
          <a:p>
            <a:pPr>
              <a:spcBef>
                <a:spcPct val="20000"/>
              </a:spcBef>
            </a:pPr>
            <a:endParaRPr lang="en-GB" dirty="0">
              <a:solidFill>
                <a:srgbClr val="000000"/>
              </a:solidFill>
              <a:latin typeface="Calibri"/>
              <a:cs typeface="Calibri"/>
            </a:endParaRPr>
          </a:p>
          <a:p>
            <a:pPr>
              <a:spcBef>
                <a:spcPct val="20000"/>
              </a:spcBef>
            </a:pPr>
            <a:r>
              <a:rPr lang="en-GB" b="0" dirty="0" smtClean="0">
                <a:solidFill>
                  <a:srgbClr val="000000"/>
                </a:solidFill>
                <a:latin typeface="Calibri"/>
                <a:cs typeface="Calibri"/>
              </a:rPr>
              <a:t>In 1938, Hitler told </a:t>
            </a:r>
            <a:r>
              <a:rPr lang="en-GB" b="0" dirty="0" err="1" smtClean="0">
                <a:solidFill>
                  <a:srgbClr val="000000"/>
                </a:solidFill>
                <a:latin typeface="Calibri"/>
                <a:cs typeface="Calibri"/>
              </a:rPr>
              <a:t>Henlein</a:t>
            </a:r>
            <a:r>
              <a:rPr lang="en-GB" b="0" dirty="0" smtClean="0">
                <a:solidFill>
                  <a:srgbClr val="000000"/>
                </a:solidFill>
                <a:latin typeface="Calibri"/>
                <a:cs typeface="Calibri"/>
              </a:rPr>
              <a:t> to stir up trouble in </a:t>
            </a:r>
            <a:r>
              <a:rPr lang="en-GB" b="0" dirty="0" err="1" smtClean="0">
                <a:solidFill>
                  <a:srgbClr val="000000"/>
                </a:solidFill>
                <a:latin typeface="Calibri"/>
                <a:cs typeface="Calibri"/>
              </a:rPr>
              <a:t>Sudentenland</a:t>
            </a:r>
            <a:r>
              <a:rPr lang="en-GB" b="0" dirty="0" smtClean="0">
                <a:solidFill>
                  <a:srgbClr val="000000"/>
                </a:solidFill>
                <a:latin typeface="Calibri"/>
                <a:cs typeface="Calibri"/>
              </a:rPr>
              <a:t>. Meanwhile, Hitler moved his troops to the Czech border. The Czechs found out and got ready to fight. They had a large army and France was their ally. Hitler had to back off</a:t>
            </a:r>
            <a:r>
              <a:rPr lang="en-GB" b="0" dirty="0" smtClean="0">
                <a:solidFill>
                  <a:srgbClr val="000000"/>
                </a:solidFill>
                <a:latin typeface="Calibri"/>
                <a:cs typeface="Calibri"/>
              </a:rPr>
              <a:t>.</a:t>
            </a:r>
          </a:p>
          <a:p>
            <a:pPr>
              <a:spcBef>
                <a:spcPct val="20000"/>
              </a:spcBef>
            </a:pPr>
            <a:endParaRPr lang="en-GB" b="0" dirty="0" smtClean="0">
              <a:solidFill>
                <a:srgbClr val="000000"/>
              </a:solidFill>
              <a:latin typeface="Calibri"/>
              <a:cs typeface="Calibri"/>
            </a:endParaRPr>
          </a:p>
          <a:p>
            <a:pPr>
              <a:spcBef>
                <a:spcPct val="20000"/>
              </a:spcBef>
            </a:pPr>
            <a:r>
              <a:rPr lang="en-GB" b="0" dirty="0" smtClean="0">
                <a:solidFill>
                  <a:srgbClr val="000000"/>
                </a:solidFill>
                <a:latin typeface="Calibri"/>
                <a:cs typeface="Calibri"/>
              </a:rPr>
              <a:t>Neville Chamberlain, the British prime minister, was sure that there would be a big war if Hitler wasn’t given </a:t>
            </a:r>
            <a:r>
              <a:rPr lang="en-GB" b="0" dirty="0" err="1" smtClean="0">
                <a:solidFill>
                  <a:srgbClr val="000000"/>
                </a:solidFill>
                <a:latin typeface="Calibri"/>
                <a:cs typeface="Calibri"/>
              </a:rPr>
              <a:t>Sudentenland</a:t>
            </a:r>
            <a:r>
              <a:rPr lang="en-GB" b="0" dirty="0" smtClean="0">
                <a:solidFill>
                  <a:srgbClr val="000000"/>
                </a:solidFill>
                <a:latin typeface="Calibri"/>
                <a:cs typeface="Calibri"/>
              </a:rPr>
              <a:t>. He persuaded France that the areas really should belong to Germany, due to its cultural make-up.</a:t>
            </a:r>
            <a:endParaRPr lang="en-GB" dirty="0">
              <a:solidFill>
                <a:srgbClr val="000000"/>
              </a:solidFill>
              <a:latin typeface="Calibri"/>
              <a:cs typeface="Calibri"/>
            </a:endParaRPr>
          </a:p>
          <a:p>
            <a:pPr>
              <a:spcBef>
                <a:spcPct val="20000"/>
              </a:spcBef>
            </a:pPr>
            <a:r>
              <a:rPr lang="en-GB" b="0" dirty="0" smtClean="0">
                <a:solidFill>
                  <a:srgbClr val="000000"/>
                </a:solidFill>
                <a:latin typeface="Calibri"/>
                <a:cs typeface="Calibri"/>
              </a:rPr>
              <a:t>Hitler once again began to plan for invasion. Heinlein stirred up trouble again. Germans were shot and so Hitler threatened the Czechs with war.</a:t>
            </a:r>
            <a:endParaRPr lang="en-GB" dirty="0" smtClean="0">
              <a:solidFill>
                <a:srgbClr val="000000"/>
              </a:solidFill>
              <a:latin typeface="Calibri"/>
              <a:cs typeface="Calibri"/>
            </a:endParaRPr>
          </a:p>
          <a:p>
            <a:pPr>
              <a:spcBef>
                <a:spcPct val="20000"/>
              </a:spcBef>
            </a:pPr>
            <a:endParaRPr lang="en-GB" dirty="0" smtClean="0">
              <a:solidFill>
                <a:srgbClr val="000000"/>
              </a:solidFill>
              <a:latin typeface="Calibri"/>
              <a:cs typeface="Calibri"/>
            </a:endParaRPr>
          </a:p>
          <a:p>
            <a:pPr>
              <a:spcBef>
                <a:spcPct val="20000"/>
              </a:spcBef>
            </a:pPr>
            <a:endParaRPr lang="en-GB" b="0" dirty="0">
              <a:solidFill>
                <a:srgbClr val="000000"/>
              </a:solidFill>
              <a:latin typeface="Calibri"/>
              <a:cs typeface="Calibri"/>
            </a:endParaRPr>
          </a:p>
        </p:txBody>
      </p:sp>
    </p:spTree>
    <p:extLst>
      <p:ext uri="{BB962C8B-B14F-4D97-AF65-F5344CB8AC3E}">
        <p14:creationId xmlns:p14="http://schemas.microsoft.com/office/powerpoint/2010/main" val="40348798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5369012"/>
            <a:ext cx="7588334" cy="803187"/>
          </a:xfrm>
          <a:prstGeom prst="rect">
            <a:avLst/>
          </a:prstGeom>
        </p:spPr>
        <p:txBody>
          <a:bodyPr>
            <a:normAutofit fontScale="75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Appeasement: Munich Conference</a:t>
            </a:r>
            <a:endParaRPr lang="en-US" dirty="0"/>
          </a:p>
        </p:txBody>
      </p:sp>
      <p:sp>
        <p:nvSpPr>
          <p:cNvPr id="3" name="Rectangle 2"/>
          <p:cNvSpPr/>
          <p:nvPr/>
        </p:nvSpPr>
        <p:spPr>
          <a:xfrm>
            <a:off x="538731" y="519582"/>
            <a:ext cx="8023247" cy="3637919"/>
          </a:xfrm>
          <a:prstGeom prst="rect">
            <a:avLst/>
          </a:prstGeom>
        </p:spPr>
        <p:txBody>
          <a:bodyPr wrap="square">
            <a:spAutoFit/>
          </a:bodyPr>
          <a:lstStyle/>
          <a:p>
            <a:pPr>
              <a:spcBef>
                <a:spcPct val="15000"/>
              </a:spcBef>
            </a:pPr>
            <a:r>
              <a:rPr lang="en-GB" sz="2400" b="0" dirty="0" smtClean="0">
                <a:solidFill>
                  <a:srgbClr val="000000"/>
                </a:solidFill>
                <a:latin typeface="Calibri"/>
                <a:cs typeface="Calibri"/>
              </a:rPr>
              <a:t>Chamberlain was still worried about war, and met with Hitler on several occasions throughout 1938. On 29 September 1938, Hitler, Chamberlain, Mussolini and </a:t>
            </a:r>
            <a:r>
              <a:rPr lang="en-GB" sz="2400" b="0" dirty="0" err="1" smtClean="0">
                <a:solidFill>
                  <a:srgbClr val="000000"/>
                </a:solidFill>
                <a:latin typeface="Calibri"/>
                <a:cs typeface="Calibri"/>
              </a:rPr>
              <a:t>Edouard</a:t>
            </a:r>
            <a:r>
              <a:rPr lang="en-GB" sz="2400" b="0" dirty="0" smtClean="0">
                <a:solidFill>
                  <a:srgbClr val="000000"/>
                </a:solidFill>
                <a:latin typeface="Calibri"/>
                <a:cs typeface="Calibri"/>
              </a:rPr>
              <a:t> Daladier (France) met at Munich to sign the Munich Agreement.</a:t>
            </a:r>
          </a:p>
          <a:p>
            <a:pPr>
              <a:spcBef>
                <a:spcPct val="15000"/>
              </a:spcBef>
            </a:pPr>
            <a:endParaRPr lang="en-GB" sz="2400" dirty="0">
              <a:solidFill>
                <a:srgbClr val="000000"/>
              </a:solidFill>
              <a:latin typeface="Calibri"/>
              <a:cs typeface="Calibri"/>
            </a:endParaRPr>
          </a:p>
          <a:p>
            <a:pPr>
              <a:spcBef>
                <a:spcPct val="15000"/>
              </a:spcBef>
            </a:pPr>
            <a:r>
              <a:rPr lang="en-GB" sz="2400" b="0" dirty="0" smtClean="0">
                <a:solidFill>
                  <a:srgbClr val="000000"/>
                </a:solidFill>
                <a:latin typeface="Calibri"/>
                <a:cs typeface="Calibri"/>
              </a:rPr>
              <a:t>This compelled Czechoslovakia to surrender the </a:t>
            </a:r>
            <a:r>
              <a:rPr lang="en-GB" sz="2400" b="0" dirty="0" err="1" smtClean="0">
                <a:solidFill>
                  <a:srgbClr val="000000"/>
                </a:solidFill>
                <a:latin typeface="Calibri"/>
                <a:cs typeface="Calibri"/>
              </a:rPr>
              <a:t>Sudentenland</a:t>
            </a:r>
            <a:r>
              <a:rPr lang="en-GB" sz="2400" b="0" dirty="0" smtClean="0">
                <a:solidFill>
                  <a:srgbClr val="000000"/>
                </a:solidFill>
                <a:latin typeface="Calibri"/>
                <a:cs typeface="Calibri"/>
              </a:rPr>
              <a:t> to Germany.</a:t>
            </a:r>
          </a:p>
          <a:p>
            <a:pPr>
              <a:spcBef>
                <a:spcPct val="15000"/>
              </a:spcBef>
            </a:pPr>
            <a:endParaRPr lang="en-GB" sz="2400" dirty="0">
              <a:solidFill>
                <a:srgbClr val="000000"/>
              </a:solidFill>
              <a:latin typeface="Calibri"/>
              <a:cs typeface="Calibri"/>
            </a:endParaRPr>
          </a:p>
          <a:p>
            <a:pPr>
              <a:spcBef>
                <a:spcPct val="15000"/>
              </a:spcBef>
            </a:pPr>
            <a:r>
              <a:rPr lang="en-GB" sz="2400" b="0" dirty="0" smtClean="0">
                <a:solidFill>
                  <a:srgbClr val="000000"/>
                </a:solidFill>
                <a:latin typeface="Calibri"/>
                <a:cs typeface="Calibri"/>
              </a:rPr>
              <a:t>Chamberlain claimed it would guarantee </a:t>
            </a:r>
            <a:r>
              <a:rPr lang="en-GB" sz="2400" b="0" i="1" dirty="0" smtClean="0">
                <a:solidFill>
                  <a:schemeClr val="accent1"/>
                </a:solidFill>
                <a:latin typeface="Calibri"/>
                <a:cs typeface="Calibri"/>
              </a:rPr>
              <a:t>‘</a:t>
            </a:r>
            <a:r>
              <a:rPr lang="en-GB" sz="2400" i="1" dirty="0" smtClean="0">
                <a:solidFill>
                  <a:schemeClr val="accent1"/>
                </a:solidFill>
                <a:latin typeface="Calibri"/>
                <a:cs typeface="Calibri"/>
              </a:rPr>
              <a:t>peace in our time</a:t>
            </a:r>
            <a:r>
              <a:rPr lang="en-GB" sz="2400" b="0" i="1" dirty="0" smtClean="0">
                <a:solidFill>
                  <a:schemeClr val="accent1"/>
                </a:solidFill>
                <a:latin typeface="Calibri"/>
                <a:cs typeface="Calibri"/>
              </a:rPr>
              <a:t>’. </a:t>
            </a:r>
            <a:endParaRPr lang="en-GB" sz="2400" i="1" dirty="0" smtClean="0">
              <a:solidFill>
                <a:schemeClr val="accent1"/>
              </a:solidFill>
              <a:latin typeface="Calibri"/>
              <a:cs typeface="Calibri"/>
            </a:endParaRPr>
          </a:p>
        </p:txBody>
      </p:sp>
    </p:spTree>
    <p:extLst>
      <p:ext uri="{BB962C8B-B14F-4D97-AF65-F5344CB8AC3E}">
        <p14:creationId xmlns:p14="http://schemas.microsoft.com/office/powerpoint/2010/main" val="31186274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5369012"/>
            <a:ext cx="7588334" cy="803187"/>
          </a:xfrm>
          <a:prstGeom prst="rect">
            <a:avLst/>
          </a:prstGeom>
        </p:spPr>
        <p:txBody>
          <a:bodyPr>
            <a:normAutofit fontScale="75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Expansion: Czechoslovakia 1939 </a:t>
            </a:r>
            <a:endParaRPr lang="en-US" dirty="0"/>
          </a:p>
        </p:txBody>
      </p:sp>
      <p:sp>
        <p:nvSpPr>
          <p:cNvPr id="3" name="Rectangle 2"/>
          <p:cNvSpPr/>
          <p:nvPr/>
        </p:nvSpPr>
        <p:spPr>
          <a:xfrm>
            <a:off x="1" y="558071"/>
            <a:ext cx="9144000" cy="5539978"/>
          </a:xfrm>
          <a:prstGeom prst="rect">
            <a:avLst/>
          </a:prstGeom>
        </p:spPr>
        <p:txBody>
          <a:bodyPr wrap="square">
            <a:spAutoFit/>
          </a:bodyPr>
          <a:lstStyle/>
          <a:p>
            <a:r>
              <a:rPr lang="en-GB" sz="2400" dirty="0" smtClean="0">
                <a:latin typeface="Calibri"/>
                <a:cs typeface="Calibri"/>
              </a:rPr>
              <a:t>On March 16 1939, Hitler broke the Munich Agreement and invaded Czechoslovakia.</a:t>
            </a:r>
          </a:p>
          <a:p>
            <a:endParaRPr lang="en-GB" sz="2400" dirty="0" smtClean="0">
              <a:latin typeface="Calibri"/>
              <a:cs typeface="Calibri"/>
            </a:endParaRPr>
          </a:p>
          <a:p>
            <a:r>
              <a:rPr lang="en-GB" sz="2400" dirty="0" smtClean="0">
                <a:latin typeface="Calibri"/>
                <a:cs typeface="Calibri"/>
              </a:rPr>
              <a:t>Hitler made no attempt this time to justify his actions by saying that he was simply uniting German speakers into the Reich. This was </a:t>
            </a:r>
            <a:r>
              <a:rPr lang="en-GB" sz="2400" b="1" dirty="0" smtClean="0">
                <a:solidFill>
                  <a:srgbClr val="FF6600"/>
                </a:solidFill>
                <a:latin typeface="Calibri"/>
                <a:cs typeface="Calibri"/>
              </a:rPr>
              <a:t>invasion</a:t>
            </a:r>
            <a:r>
              <a:rPr lang="en-GB" sz="2400" dirty="0" smtClean="0">
                <a:latin typeface="Calibri"/>
                <a:cs typeface="Calibri"/>
              </a:rPr>
              <a:t>, pure and simple.</a:t>
            </a:r>
          </a:p>
          <a:p>
            <a:endParaRPr lang="en-GB" sz="2400" dirty="0">
              <a:latin typeface="Calibri"/>
              <a:cs typeface="Calibri"/>
            </a:endParaRPr>
          </a:p>
          <a:p>
            <a:r>
              <a:rPr lang="en-GB" sz="2400" dirty="0" smtClean="0">
                <a:latin typeface="Calibri"/>
                <a:cs typeface="Calibri"/>
              </a:rPr>
              <a:t>Britain and France pledged to resist any further German expansion.</a:t>
            </a:r>
          </a:p>
          <a:p>
            <a:endParaRPr lang="en-GB" sz="2400" dirty="0">
              <a:latin typeface="Calibri"/>
              <a:cs typeface="Calibri"/>
            </a:endParaRPr>
          </a:p>
          <a:p>
            <a:r>
              <a:rPr lang="en-GB" sz="2400" dirty="0" smtClean="0">
                <a:latin typeface="Calibri"/>
                <a:cs typeface="Calibri"/>
              </a:rPr>
              <a:t>Unfortunately, by this time Italy had become a strong ally of </a:t>
            </a:r>
            <a:r>
              <a:rPr lang="en-GB" sz="2400" dirty="0" smtClean="0">
                <a:latin typeface="Calibri"/>
                <a:cs typeface="Calibri"/>
              </a:rPr>
              <a:t>Germany (PACT OF STEEL 1939), </a:t>
            </a:r>
            <a:r>
              <a:rPr lang="en-GB" sz="2400" dirty="0" smtClean="0">
                <a:latin typeface="Calibri"/>
                <a:cs typeface="Calibri"/>
              </a:rPr>
              <a:t>and the USSR was angry with France and Britain for not inviting her to the Munich Conference.</a:t>
            </a:r>
          </a:p>
          <a:p>
            <a:endParaRPr lang="en-GB" sz="2400" dirty="0" smtClean="0"/>
          </a:p>
          <a:p>
            <a:endParaRPr lang="en-GB" sz="2400" dirty="0" smtClean="0"/>
          </a:p>
          <a:p>
            <a:endParaRPr lang="en-GB" dirty="0"/>
          </a:p>
        </p:txBody>
      </p:sp>
    </p:spTree>
    <p:extLst>
      <p:ext uri="{BB962C8B-B14F-4D97-AF65-F5344CB8AC3E}">
        <p14:creationId xmlns:p14="http://schemas.microsoft.com/office/powerpoint/2010/main" val="21439556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62000" y="5369012"/>
            <a:ext cx="7588334" cy="803187"/>
          </a:xfrm>
          <a:prstGeom prst="rect">
            <a:avLst/>
          </a:prstGeom>
        </p:spPr>
        <p:txBody>
          <a:bodyPr>
            <a:normAutofit fontScale="900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Expansion: Poland 1939 </a:t>
            </a:r>
            <a:endParaRPr lang="en-US" dirty="0"/>
          </a:p>
        </p:txBody>
      </p:sp>
      <p:sp>
        <p:nvSpPr>
          <p:cNvPr id="4" name="Rectangle 3"/>
          <p:cNvSpPr/>
          <p:nvPr/>
        </p:nvSpPr>
        <p:spPr>
          <a:xfrm>
            <a:off x="762000" y="426824"/>
            <a:ext cx="7588334" cy="5724644"/>
          </a:xfrm>
          <a:prstGeom prst="rect">
            <a:avLst/>
          </a:prstGeom>
        </p:spPr>
        <p:txBody>
          <a:bodyPr wrap="square">
            <a:spAutoFit/>
          </a:bodyPr>
          <a:lstStyle/>
          <a:p>
            <a:r>
              <a:rPr lang="en-GB" sz="2400" dirty="0" smtClean="0">
                <a:latin typeface="Calibri"/>
                <a:cs typeface="Calibri"/>
              </a:rPr>
              <a:t>In August 1939 Hitler signed the </a:t>
            </a:r>
            <a:r>
              <a:rPr lang="en-GB" sz="2400" b="1" dirty="0" smtClean="0">
                <a:latin typeface="Calibri"/>
                <a:cs typeface="Calibri"/>
              </a:rPr>
              <a:t>Nazi-Soviet Pact</a:t>
            </a:r>
            <a:r>
              <a:rPr lang="en-GB" sz="2400" dirty="0" smtClean="0">
                <a:latin typeface="Calibri"/>
                <a:cs typeface="Calibri"/>
              </a:rPr>
              <a:t> with communist Russia.</a:t>
            </a:r>
          </a:p>
          <a:p>
            <a:endParaRPr lang="en-GB" sz="2400" dirty="0">
              <a:latin typeface="Calibri"/>
              <a:cs typeface="Calibri"/>
            </a:endParaRPr>
          </a:p>
          <a:p>
            <a:r>
              <a:rPr lang="en-GB" sz="2400" dirty="0" smtClean="0">
                <a:latin typeface="Calibri"/>
                <a:cs typeface="Calibri"/>
              </a:rPr>
              <a:t>The pact stated that Germany and Russia would not fight each other. They also secretly agreed to attack </a:t>
            </a:r>
            <a:r>
              <a:rPr lang="en-GB" sz="2400" b="1" dirty="0" smtClean="0">
                <a:latin typeface="Calibri"/>
                <a:cs typeface="Calibri"/>
              </a:rPr>
              <a:t>Poland</a:t>
            </a:r>
            <a:r>
              <a:rPr lang="en-GB" sz="2400" dirty="0" smtClean="0">
                <a:latin typeface="Calibri"/>
                <a:cs typeface="Calibri"/>
              </a:rPr>
              <a:t> and divide it between them.</a:t>
            </a:r>
          </a:p>
          <a:p>
            <a:endParaRPr lang="en-GB" sz="2400" dirty="0">
              <a:latin typeface="Calibri"/>
              <a:cs typeface="Calibri"/>
            </a:endParaRPr>
          </a:p>
          <a:p>
            <a:r>
              <a:rPr lang="en-GB" sz="2400" dirty="0" smtClean="0">
                <a:latin typeface="Calibri"/>
                <a:cs typeface="Calibri"/>
              </a:rPr>
              <a:t>This meant that Hitler could invade Poland and reclaim the land that had been taken from Germany to make up the Polish Corridor, without worrying that the USSR would attack.</a:t>
            </a:r>
            <a:endParaRPr lang="en-GB" sz="2400" dirty="0">
              <a:latin typeface="Calibri"/>
              <a:cs typeface="Calibri"/>
            </a:endParaRPr>
          </a:p>
          <a:p>
            <a:r>
              <a:rPr lang="en-GB" sz="2400" dirty="0" smtClean="0">
                <a:latin typeface="Calibri"/>
                <a:cs typeface="Calibri"/>
              </a:rPr>
              <a:t>The following month, Hitler launched a massive attack upon Poland which he called ‘</a:t>
            </a:r>
            <a:r>
              <a:rPr lang="en-GB" sz="2400" b="1" dirty="0" smtClean="0">
                <a:latin typeface="Calibri"/>
                <a:cs typeface="Calibri"/>
              </a:rPr>
              <a:t>Blitzkrieg</a:t>
            </a:r>
            <a:r>
              <a:rPr lang="en-GB" sz="2400" dirty="0" smtClean="0">
                <a:latin typeface="Calibri"/>
                <a:cs typeface="Calibri"/>
              </a:rPr>
              <a:t>’ (lightning war). </a:t>
            </a:r>
          </a:p>
          <a:p>
            <a:endParaRPr lang="en-GB" dirty="0" smtClean="0"/>
          </a:p>
          <a:p>
            <a:endParaRPr lang="en-GB" dirty="0" smtClean="0"/>
          </a:p>
          <a:p>
            <a:endParaRPr lang="en-GB" dirty="0"/>
          </a:p>
        </p:txBody>
      </p:sp>
      <p:sp>
        <p:nvSpPr>
          <p:cNvPr id="5" name="TextBox 4"/>
          <p:cNvSpPr txBox="1"/>
          <p:nvPr/>
        </p:nvSpPr>
        <p:spPr>
          <a:xfrm>
            <a:off x="7869324" y="90445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139496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6127869"/>
            <a:ext cx="7588334" cy="803187"/>
          </a:xfrm>
          <a:prstGeom prst="rect">
            <a:avLst/>
          </a:prstGeom>
        </p:spPr>
        <p:txBody>
          <a:bodyPr>
            <a:normAutofit fontScale="900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Stages of Foreign Policy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29939710"/>
              </p:ext>
            </p:extLst>
          </p:nvPr>
        </p:nvGraphicFramePr>
        <p:xfrm>
          <a:off x="327086" y="184388"/>
          <a:ext cx="8504257" cy="5744138"/>
        </p:xfrm>
        <a:graphic>
          <a:graphicData uri="http://schemas.openxmlformats.org/drawingml/2006/table">
            <a:tbl>
              <a:tblPr firstRow="1" bandRow="1">
                <a:tableStyleId>{5C22544A-7EE6-4342-B048-85BDC9FD1C3A}</a:tableStyleId>
              </a:tblPr>
              <a:tblGrid>
                <a:gridCol w="4219602"/>
                <a:gridCol w="4284655"/>
              </a:tblGrid>
              <a:tr h="480425">
                <a:tc>
                  <a:txBody>
                    <a:bodyPr/>
                    <a:lstStyle/>
                    <a:p>
                      <a:pPr algn="ctr">
                        <a:spcAft>
                          <a:spcPts val="0"/>
                        </a:spcAft>
                      </a:pPr>
                      <a:r>
                        <a:rPr lang="en-GB" sz="2000" b="1" dirty="0">
                          <a:effectLst/>
                          <a:latin typeface="Calibri"/>
                          <a:ea typeface="ＭＳ 明朝"/>
                          <a:cs typeface="Calibri"/>
                        </a:rPr>
                        <a:t>Moderate  ‘negotiator’ </a:t>
                      </a:r>
                      <a:r>
                        <a:rPr lang="en-GB" sz="2000" b="1" dirty="0" smtClean="0">
                          <a:effectLst/>
                          <a:latin typeface="Calibri"/>
                          <a:ea typeface="ＭＳ 明朝"/>
                          <a:cs typeface="Calibri"/>
                        </a:rPr>
                        <a:t>phase 1933-35</a:t>
                      </a:r>
                      <a:endParaRPr lang="en-GB" sz="2000" dirty="0">
                        <a:effectLst/>
                        <a:latin typeface="Calibri"/>
                        <a:ea typeface="ＭＳ 明朝"/>
                        <a:cs typeface="Calibri"/>
                      </a:endParaRPr>
                    </a:p>
                  </a:txBody>
                  <a:tcPr marL="68580" marR="68580" marT="0" marB="0"/>
                </a:tc>
                <a:tc>
                  <a:txBody>
                    <a:bodyPr/>
                    <a:lstStyle/>
                    <a:p>
                      <a:pPr algn="ctr">
                        <a:spcAft>
                          <a:spcPts val="0"/>
                        </a:spcAft>
                      </a:pPr>
                      <a:r>
                        <a:rPr lang="en-GB" sz="2000" b="1" dirty="0">
                          <a:effectLst/>
                          <a:latin typeface="Calibri"/>
                          <a:ea typeface="ＭＳ 明朝"/>
                          <a:cs typeface="Calibri"/>
                        </a:rPr>
                        <a:t>Aggressive </a:t>
                      </a:r>
                      <a:r>
                        <a:rPr lang="en-GB" sz="2000" b="1" dirty="0" smtClean="0">
                          <a:effectLst/>
                          <a:latin typeface="Calibri"/>
                          <a:ea typeface="ＭＳ 明朝"/>
                          <a:cs typeface="Calibri"/>
                        </a:rPr>
                        <a:t>phase 1936-39</a:t>
                      </a:r>
                      <a:endParaRPr lang="en-GB" sz="2000" dirty="0">
                        <a:effectLst/>
                        <a:latin typeface="Calibri"/>
                        <a:ea typeface="ＭＳ 明朝"/>
                        <a:cs typeface="Calibri"/>
                      </a:endParaRPr>
                    </a:p>
                  </a:txBody>
                  <a:tcPr marL="68580" marR="68580" marT="0" marB="0"/>
                </a:tc>
              </a:tr>
              <a:tr h="589829">
                <a:tc>
                  <a:txBody>
                    <a:bodyPr/>
                    <a:lstStyle/>
                    <a:p>
                      <a:pPr algn="l">
                        <a:spcAft>
                          <a:spcPts val="0"/>
                        </a:spcAft>
                      </a:pPr>
                      <a:r>
                        <a:rPr lang="en-GB" sz="1800">
                          <a:effectLst/>
                          <a:latin typeface="Calibri"/>
                          <a:ea typeface="ＭＳ 明朝"/>
                          <a:cs typeface="Calibri"/>
                        </a:rPr>
                        <a:t>Germany still weak economically and militarily</a:t>
                      </a:r>
                    </a:p>
                  </a:txBody>
                  <a:tcPr marL="68580" marR="68580" marT="0" marB="0"/>
                </a:tc>
                <a:tc>
                  <a:txBody>
                    <a:bodyPr/>
                    <a:lstStyle/>
                    <a:p>
                      <a:pPr algn="l">
                        <a:spcAft>
                          <a:spcPts val="0"/>
                        </a:spcAft>
                      </a:pPr>
                      <a:r>
                        <a:rPr lang="en-GB" sz="1800" dirty="0">
                          <a:effectLst/>
                          <a:latin typeface="Calibri"/>
                          <a:ea typeface="ＭＳ 明朝"/>
                          <a:cs typeface="Calibri"/>
                        </a:rPr>
                        <a:t>Germany now in a position to dominate Europe</a:t>
                      </a:r>
                    </a:p>
                  </a:txBody>
                  <a:tcPr marL="68580" marR="68580" marT="0" marB="0"/>
                </a:tc>
              </a:tr>
              <a:tr h="2359315">
                <a:tc>
                  <a:txBody>
                    <a:bodyPr/>
                    <a:lstStyle/>
                    <a:p>
                      <a:pPr algn="l">
                        <a:spcAft>
                          <a:spcPts val="0"/>
                        </a:spcAft>
                      </a:pPr>
                      <a:r>
                        <a:rPr lang="en-GB" sz="1800" dirty="0">
                          <a:effectLst/>
                          <a:latin typeface="Calibri"/>
                          <a:ea typeface="ＭＳ 明朝"/>
                          <a:cs typeface="Calibri"/>
                        </a:rPr>
                        <a:t>World Disarmament Conference – </a:t>
                      </a:r>
                      <a:r>
                        <a:rPr lang="en-GB" sz="1800" dirty="0" smtClean="0">
                          <a:effectLst/>
                          <a:latin typeface="Calibri"/>
                          <a:ea typeface="ＭＳ 明朝"/>
                          <a:cs typeface="Calibri"/>
                        </a:rPr>
                        <a:t>Bi-lateral agreements</a:t>
                      </a:r>
                    </a:p>
                    <a:p>
                      <a:pPr algn="l">
                        <a:spcAft>
                          <a:spcPts val="0"/>
                        </a:spcAft>
                      </a:pPr>
                      <a:endParaRPr lang="en-GB" sz="1800" dirty="0">
                        <a:effectLst/>
                        <a:latin typeface="Calibri"/>
                        <a:ea typeface="ＭＳ 明朝"/>
                        <a:cs typeface="Calibri"/>
                      </a:endParaRPr>
                    </a:p>
                    <a:p>
                      <a:pPr algn="l">
                        <a:spcAft>
                          <a:spcPts val="0"/>
                        </a:spcAft>
                      </a:pPr>
                      <a:r>
                        <a:rPr lang="en-GB" sz="1800" dirty="0" smtClean="0">
                          <a:effectLst/>
                          <a:latin typeface="Calibri"/>
                          <a:ea typeface="ＭＳ 明朝"/>
                          <a:cs typeface="Calibri"/>
                        </a:rPr>
                        <a:t>1935 Anglo</a:t>
                      </a:r>
                      <a:r>
                        <a:rPr lang="en-GB" sz="1800" dirty="0">
                          <a:effectLst/>
                          <a:latin typeface="Calibri"/>
                          <a:ea typeface="ＭＳ 明朝"/>
                          <a:cs typeface="Calibri"/>
                        </a:rPr>
                        <a:t>-German Naval Agreement</a:t>
                      </a:r>
                    </a:p>
                    <a:p>
                      <a:pPr algn="l">
                        <a:spcAft>
                          <a:spcPts val="0"/>
                        </a:spcAft>
                      </a:pPr>
                      <a:endParaRPr lang="en-GB" sz="1800" dirty="0" smtClean="0">
                        <a:effectLst/>
                        <a:latin typeface="Calibri"/>
                        <a:ea typeface="ＭＳ 明朝"/>
                        <a:cs typeface="Calibri"/>
                      </a:endParaRPr>
                    </a:p>
                    <a:p>
                      <a:pPr algn="l">
                        <a:spcAft>
                          <a:spcPts val="0"/>
                        </a:spcAft>
                      </a:pPr>
                      <a:r>
                        <a:rPr lang="en-GB" sz="1800" dirty="0" smtClean="0">
                          <a:effectLst/>
                          <a:latin typeface="Calibri"/>
                          <a:ea typeface="ＭＳ 明朝"/>
                          <a:cs typeface="Calibri"/>
                        </a:rPr>
                        <a:t>Saar </a:t>
                      </a:r>
                      <a:r>
                        <a:rPr lang="en-GB" sz="1800" dirty="0">
                          <a:effectLst/>
                          <a:latin typeface="Calibri"/>
                          <a:ea typeface="ＭＳ 明朝"/>
                          <a:cs typeface="Calibri"/>
                        </a:rPr>
                        <a:t>Plebiscite achieved territory peacefully</a:t>
                      </a:r>
                    </a:p>
                    <a:p>
                      <a:pPr algn="l">
                        <a:spcAft>
                          <a:spcPts val="0"/>
                        </a:spcAft>
                      </a:pPr>
                      <a:endParaRPr lang="en-GB" sz="1800" dirty="0" smtClean="0">
                        <a:effectLst/>
                        <a:latin typeface="Calibri"/>
                        <a:ea typeface="ＭＳ 明朝"/>
                        <a:cs typeface="Calibri"/>
                      </a:endParaRPr>
                    </a:p>
                    <a:p>
                      <a:pPr algn="l">
                        <a:spcAft>
                          <a:spcPts val="0"/>
                        </a:spcAft>
                      </a:pPr>
                      <a:r>
                        <a:rPr lang="en-GB" sz="1800" dirty="0" smtClean="0">
                          <a:effectLst/>
                          <a:latin typeface="Calibri"/>
                          <a:ea typeface="ＭＳ 明朝"/>
                          <a:cs typeface="Calibri"/>
                        </a:rPr>
                        <a:t>Remained </a:t>
                      </a:r>
                      <a:r>
                        <a:rPr lang="en-GB" sz="1800" dirty="0">
                          <a:effectLst/>
                          <a:latin typeface="Calibri"/>
                          <a:ea typeface="ＭＳ 明朝"/>
                          <a:cs typeface="Calibri"/>
                        </a:rPr>
                        <a:t>neutral in Abyssinia crisis</a:t>
                      </a:r>
                    </a:p>
                    <a:p>
                      <a:pPr algn="l">
                        <a:spcAft>
                          <a:spcPts val="0"/>
                        </a:spcAft>
                      </a:pPr>
                      <a:r>
                        <a:rPr lang="en-GB" sz="1800" dirty="0">
                          <a:effectLst/>
                          <a:latin typeface="Calibri"/>
                          <a:ea typeface="ＭＳ 明朝"/>
                          <a:cs typeface="Calibri"/>
                        </a:rPr>
                        <a:t> </a:t>
                      </a:r>
                    </a:p>
                    <a:p>
                      <a:pPr algn="l">
                        <a:spcAft>
                          <a:spcPts val="0"/>
                        </a:spcAft>
                      </a:pPr>
                      <a:r>
                        <a:rPr lang="en-GB" sz="1800" dirty="0">
                          <a:effectLst/>
                          <a:latin typeface="Calibri"/>
                          <a:ea typeface="ＭＳ 明朝"/>
                          <a:cs typeface="Calibri"/>
                        </a:rPr>
                        <a:t> </a:t>
                      </a:r>
                    </a:p>
                  </a:txBody>
                  <a:tcPr marL="68580" marR="68580" marT="0" marB="0"/>
                </a:tc>
                <a:tc>
                  <a:txBody>
                    <a:bodyPr/>
                    <a:lstStyle/>
                    <a:p>
                      <a:pPr algn="l">
                        <a:spcAft>
                          <a:spcPts val="0"/>
                        </a:spcAft>
                      </a:pPr>
                      <a:r>
                        <a:rPr lang="en-GB" sz="1800" dirty="0">
                          <a:effectLst/>
                          <a:latin typeface="Calibri"/>
                          <a:ea typeface="ＭＳ 明朝"/>
                          <a:cs typeface="Calibri"/>
                        </a:rPr>
                        <a:t>Marched into the Rhineland (‘Demilitarisation’)</a:t>
                      </a:r>
                    </a:p>
                    <a:p>
                      <a:pPr algn="l">
                        <a:spcAft>
                          <a:spcPts val="0"/>
                        </a:spcAft>
                      </a:pPr>
                      <a:endParaRPr lang="en-GB" sz="1800" dirty="0" smtClean="0">
                        <a:effectLst/>
                        <a:latin typeface="Calibri"/>
                        <a:ea typeface="ＭＳ 明朝"/>
                        <a:cs typeface="Calibri"/>
                      </a:endParaRPr>
                    </a:p>
                    <a:p>
                      <a:pPr algn="l">
                        <a:spcAft>
                          <a:spcPts val="0"/>
                        </a:spcAft>
                      </a:pPr>
                      <a:r>
                        <a:rPr lang="en-GB" sz="1800" dirty="0" smtClean="0">
                          <a:effectLst/>
                          <a:latin typeface="Calibri"/>
                          <a:ea typeface="ＭＳ 明朝"/>
                          <a:cs typeface="Calibri"/>
                        </a:rPr>
                        <a:t>Anschluss</a:t>
                      </a:r>
                      <a:endParaRPr lang="en-GB" sz="1800" dirty="0">
                        <a:effectLst/>
                        <a:latin typeface="Calibri"/>
                        <a:ea typeface="ＭＳ 明朝"/>
                        <a:cs typeface="Calibri"/>
                      </a:endParaRPr>
                    </a:p>
                    <a:p>
                      <a:pPr algn="l">
                        <a:spcAft>
                          <a:spcPts val="0"/>
                        </a:spcAft>
                      </a:pPr>
                      <a:endParaRPr lang="en-GB" sz="1800" dirty="0" smtClean="0">
                        <a:effectLst/>
                        <a:latin typeface="Calibri"/>
                        <a:ea typeface="ＭＳ 明朝"/>
                        <a:cs typeface="Calibri"/>
                      </a:endParaRPr>
                    </a:p>
                    <a:p>
                      <a:pPr algn="l">
                        <a:spcAft>
                          <a:spcPts val="0"/>
                        </a:spcAft>
                      </a:pPr>
                      <a:r>
                        <a:rPr lang="en-GB" sz="1800" dirty="0" smtClean="0">
                          <a:effectLst/>
                          <a:latin typeface="Calibri"/>
                          <a:ea typeface="ＭＳ 明朝"/>
                          <a:cs typeface="Calibri"/>
                        </a:rPr>
                        <a:t>Sudeten </a:t>
                      </a:r>
                      <a:r>
                        <a:rPr lang="en-GB" sz="1800" dirty="0">
                          <a:effectLst/>
                          <a:latin typeface="Calibri"/>
                          <a:ea typeface="ＭＳ 明朝"/>
                          <a:cs typeface="Calibri"/>
                        </a:rPr>
                        <a:t>Crisis/ Marched into Prague</a:t>
                      </a:r>
                    </a:p>
                    <a:p>
                      <a:pPr algn="l">
                        <a:spcAft>
                          <a:spcPts val="0"/>
                        </a:spcAft>
                      </a:pPr>
                      <a:endParaRPr lang="en-GB" sz="1800" dirty="0" smtClean="0">
                        <a:effectLst/>
                        <a:latin typeface="Calibri"/>
                        <a:ea typeface="ＭＳ 明朝"/>
                        <a:cs typeface="Calibri"/>
                      </a:endParaRPr>
                    </a:p>
                    <a:p>
                      <a:pPr algn="l">
                        <a:spcAft>
                          <a:spcPts val="0"/>
                        </a:spcAft>
                      </a:pPr>
                      <a:r>
                        <a:rPr lang="en-GB" sz="1800" dirty="0" smtClean="0">
                          <a:effectLst/>
                          <a:latin typeface="Calibri"/>
                          <a:ea typeface="ＭＳ 明朝"/>
                          <a:cs typeface="Calibri"/>
                        </a:rPr>
                        <a:t>Spanish </a:t>
                      </a:r>
                      <a:r>
                        <a:rPr lang="en-GB" sz="1800" dirty="0">
                          <a:effectLst/>
                          <a:latin typeface="Calibri"/>
                          <a:ea typeface="ＭＳ 明朝"/>
                          <a:cs typeface="Calibri"/>
                        </a:rPr>
                        <a:t>Civil War </a:t>
                      </a:r>
                      <a:r>
                        <a:rPr lang="en-GB" sz="1800" dirty="0" smtClean="0">
                          <a:effectLst/>
                          <a:latin typeface="Calibri"/>
                          <a:ea typeface="ＭＳ 明朝"/>
                          <a:cs typeface="Calibri"/>
                        </a:rPr>
                        <a:t>intervention 1936-1939</a:t>
                      </a:r>
                      <a:endParaRPr lang="en-GB" sz="1800" dirty="0">
                        <a:effectLst/>
                        <a:latin typeface="Calibri"/>
                        <a:ea typeface="ＭＳ 明朝"/>
                        <a:cs typeface="Calibri"/>
                      </a:endParaRPr>
                    </a:p>
                    <a:p>
                      <a:pPr algn="l">
                        <a:spcAft>
                          <a:spcPts val="0"/>
                        </a:spcAft>
                      </a:pPr>
                      <a:endParaRPr lang="en-GB" sz="1800" dirty="0" smtClean="0">
                        <a:effectLst/>
                        <a:latin typeface="Calibri"/>
                        <a:ea typeface="ＭＳ 明朝"/>
                        <a:cs typeface="Calibri"/>
                      </a:endParaRPr>
                    </a:p>
                    <a:p>
                      <a:pPr algn="l">
                        <a:spcAft>
                          <a:spcPts val="0"/>
                        </a:spcAft>
                      </a:pPr>
                      <a:r>
                        <a:rPr lang="en-GB" sz="1800" dirty="0" smtClean="0">
                          <a:effectLst/>
                          <a:latin typeface="Calibri"/>
                          <a:ea typeface="ＭＳ 明朝"/>
                          <a:cs typeface="Calibri"/>
                        </a:rPr>
                        <a:t>Pact </a:t>
                      </a:r>
                      <a:r>
                        <a:rPr lang="en-GB" sz="1800" dirty="0">
                          <a:effectLst/>
                          <a:latin typeface="Calibri"/>
                          <a:ea typeface="ＭＳ 明朝"/>
                          <a:cs typeface="Calibri"/>
                        </a:rPr>
                        <a:t>of Steel and Rome-Berlin Axis</a:t>
                      </a:r>
                    </a:p>
                    <a:p>
                      <a:pPr algn="l">
                        <a:spcAft>
                          <a:spcPts val="0"/>
                        </a:spcAft>
                      </a:pPr>
                      <a:endParaRPr lang="en-GB" sz="1800" dirty="0" smtClean="0">
                        <a:effectLst/>
                        <a:latin typeface="Calibri"/>
                        <a:ea typeface="ＭＳ 明朝"/>
                        <a:cs typeface="Calibri"/>
                      </a:endParaRPr>
                    </a:p>
                    <a:p>
                      <a:pPr algn="l">
                        <a:spcAft>
                          <a:spcPts val="0"/>
                        </a:spcAft>
                      </a:pPr>
                      <a:r>
                        <a:rPr lang="en-GB" sz="1800" dirty="0" smtClean="0">
                          <a:effectLst/>
                          <a:latin typeface="Calibri"/>
                          <a:ea typeface="ＭＳ 明朝"/>
                          <a:cs typeface="Calibri"/>
                        </a:rPr>
                        <a:t>Invasion </a:t>
                      </a:r>
                      <a:r>
                        <a:rPr lang="en-GB" sz="1800" dirty="0">
                          <a:effectLst/>
                          <a:latin typeface="Calibri"/>
                          <a:ea typeface="ＭＳ 明朝"/>
                          <a:cs typeface="Calibri"/>
                        </a:rPr>
                        <a:t>of Poland</a:t>
                      </a:r>
                    </a:p>
                  </a:txBody>
                  <a:tcPr marL="68580" marR="68580" marT="0" marB="0"/>
                </a:tc>
              </a:tr>
              <a:tr h="1382044">
                <a:tc>
                  <a:txBody>
                    <a:bodyPr/>
                    <a:lstStyle/>
                    <a:p>
                      <a:pPr algn="l">
                        <a:spcAft>
                          <a:spcPts val="0"/>
                        </a:spcAft>
                      </a:pPr>
                      <a:r>
                        <a:rPr lang="en-GB" sz="1800" dirty="0">
                          <a:effectLst/>
                          <a:latin typeface="Calibri"/>
                          <a:ea typeface="ＭＳ 明朝"/>
                          <a:cs typeface="Calibri"/>
                        </a:rPr>
                        <a:t>But: </a:t>
                      </a:r>
                      <a:endParaRPr lang="en-GB" sz="1800" dirty="0" smtClean="0">
                        <a:effectLst/>
                        <a:latin typeface="Calibri"/>
                        <a:ea typeface="ＭＳ 明朝"/>
                        <a:cs typeface="Calibri"/>
                      </a:endParaRPr>
                    </a:p>
                    <a:p>
                      <a:pPr algn="l">
                        <a:spcAft>
                          <a:spcPts val="0"/>
                        </a:spcAft>
                      </a:pPr>
                      <a:r>
                        <a:rPr lang="en-GB" sz="1800" dirty="0" smtClean="0">
                          <a:effectLst/>
                          <a:latin typeface="Calibri"/>
                          <a:ea typeface="ＭＳ 明朝"/>
                          <a:cs typeface="Calibri"/>
                        </a:rPr>
                        <a:t>Broke </a:t>
                      </a:r>
                      <a:r>
                        <a:rPr lang="en-GB" sz="1800" dirty="0">
                          <a:effectLst/>
                          <a:latin typeface="Calibri"/>
                          <a:ea typeface="ＭＳ 明朝"/>
                          <a:cs typeface="Calibri"/>
                        </a:rPr>
                        <a:t>Versailles when introduced </a:t>
                      </a:r>
                      <a:r>
                        <a:rPr lang="en-GB" sz="1800" dirty="0" smtClean="0">
                          <a:effectLst/>
                          <a:latin typeface="Calibri"/>
                          <a:ea typeface="ＭＳ 明朝"/>
                          <a:cs typeface="Calibri"/>
                        </a:rPr>
                        <a:t>conscription</a:t>
                      </a:r>
                    </a:p>
                    <a:p>
                      <a:pPr algn="l">
                        <a:spcAft>
                          <a:spcPts val="0"/>
                        </a:spcAft>
                      </a:pPr>
                      <a:r>
                        <a:rPr lang="en-GB" sz="1800" dirty="0" smtClean="0">
                          <a:effectLst/>
                          <a:latin typeface="Calibri"/>
                          <a:ea typeface="ＭＳ 明朝"/>
                          <a:cs typeface="Calibri"/>
                        </a:rPr>
                        <a:t>Withdrew</a:t>
                      </a:r>
                      <a:r>
                        <a:rPr lang="en-GB" sz="1800" baseline="0" dirty="0" smtClean="0">
                          <a:effectLst/>
                          <a:latin typeface="Calibri"/>
                          <a:ea typeface="ＭＳ 明朝"/>
                          <a:cs typeface="Calibri"/>
                        </a:rPr>
                        <a:t> from </a:t>
                      </a:r>
                      <a:r>
                        <a:rPr lang="en-GB" sz="1800" baseline="0" dirty="0" err="1" smtClean="0">
                          <a:effectLst/>
                          <a:latin typeface="Calibri"/>
                          <a:ea typeface="ＭＳ 明朝"/>
                          <a:cs typeface="Calibri"/>
                        </a:rPr>
                        <a:t>LoN</a:t>
                      </a:r>
                      <a:r>
                        <a:rPr lang="en-GB" sz="1800" baseline="0" dirty="0" smtClean="0">
                          <a:effectLst/>
                          <a:latin typeface="Calibri"/>
                          <a:ea typeface="ＭＳ 明朝"/>
                          <a:cs typeface="Calibri"/>
                        </a:rPr>
                        <a:t> &amp; Disarmament Conference in 1933</a:t>
                      </a:r>
                      <a:endParaRPr lang="en-GB" sz="1800" dirty="0">
                        <a:effectLst/>
                        <a:latin typeface="Calibri"/>
                        <a:ea typeface="ＭＳ 明朝"/>
                        <a:cs typeface="Calibri"/>
                      </a:endParaRPr>
                    </a:p>
                  </a:txBody>
                  <a:tcPr marL="68580" marR="68580" marT="0" marB="0"/>
                </a:tc>
                <a:tc>
                  <a:txBody>
                    <a:bodyPr/>
                    <a:lstStyle/>
                    <a:p>
                      <a:pPr algn="l">
                        <a:spcAft>
                          <a:spcPts val="0"/>
                        </a:spcAft>
                      </a:pPr>
                      <a:r>
                        <a:rPr lang="en-GB" sz="1800" dirty="0">
                          <a:effectLst/>
                          <a:latin typeface="Calibri"/>
                          <a:ea typeface="ＭＳ 明朝"/>
                          <a:cs typeface="Calibri"/>
                        </a:rPr>
                        <a:t>But: </a:t>
                      </a:r>
                      <a:endParaRPr lang="en-GB" sz="1800" dirty="0" smtClean="0">
                        <a:effectLst/>
                        <a:latin typeface="Calibri"/>
                        <a:ea typeface="ＭＳ 明朝"/>
                        <a:cs typeface="Calibri"/>
                      </a:endParaRPr>
                    </a:p>
                    <a:p>
                      <a:pPr algn="l">
                        <a:spcAft>
                          <a:spcPts val="0"/>
                        </a:spcAft>
                      </a:pPr>
                      <a:r>
                        <a:rPr lang="en-GB" sz="1800" dirty="0" smtClean="0">
                          <a:effectLst/>
                          <a:latin typeface="Calibri"/>
                          <a:ea typeface="ＭＳ 明朝"/>
                          <a:cs typeface="Calibri"/>
                        </a:rPr>
                        <a:t>Munich </a:t>
                      </a:r>
                      <a:r>
                        <a:rPr lang="en-GB" sz="1800" dirty="0">
                          <a:effectLst/>
                          <a:latin typeface="Calibri"/>
                          <a:ea typeface="ＭＳ 明朝"/>
                          <a:cs typeface="Calibri"/>
                        </a:rPr>
                        <a:t>Conference?</a:t>
                      </a:r>
                    </a:p>
                    <a:p>
                      <a:pPr algn="l">
                        <a:spcAft>
                          <a:spcPts val="0"/>
                        </a:spcAft>
                      </a:pPr>
                      <a:r>
                        <a:rPr lang="en-GB" sz="1800" dirty="0">
                          <a:effectLst/>
                          <a:latin typeface="Calibri"/>
                          <a:ea typeface="ＭＳ 明朝"/>
                          <a:cs typeface="Calibri"/>
                        </a:rPr>
                        <a:t>Nazi Soviet Pact?</a:t>
                      </a:r>
                    </a:p>
                    <a:p>
                      <a:pPr algn="l">
                        <a:spcAft>
                          <a:spcPts val="0"/>
                        </a:spcAft>
                      </a:pPr>
                      <a:r>
                        <a:rPr lang="en-GB" sz="1800" dirty="0">
                          <a:effectLst/>
                          <a:latin typeface="Calibri"/>
                          <a:ea typeface="ＭＳ 明朝"/>
                          <a:cs typeface="Calibri"/>
                        </a:rPr>
                        <a:t> </a:t>
                      </a:r>
                    </a:p>
                  </a:txBody>
                  <a:tcPr marL="68580" marR="68580" marT="0" marB="0"/>
                </a:tc>
              </a:tr>
            </a:tbl>
          </a:graphicData>
        </a:graphic>
      </p:graphicFrame>
    </p:spTree>
    <p:extLst>
      <p:ext uri="{BB962C8B-B14F-4D97-AF65-F5344CB8AC3E}">
        <p14:creationId xmlns:p14="http://schemas.microsoft.com/office/powerpoint/2010/main" val="5920854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0308" y="6127869"/>
            <a:ext cx="8225692" cy="803187"/>
          </a:xfrm>
          <a:prstGeom prst="rect">
            <a:avLst/>
          </a:prstGeom>
        </p:spPr>
        <p:txBody>
          <a:bodyPr>
            <a:normAutofit fontScale="75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International Reactions/Steps to War</a:t>
            </a:r>
            <a:endParaRPr lang="en-US" dirty="0"/>
          </a:p>
        </p:txBody>
      </p:sp>
      <p:sp>
        <p:nvSpPr>
          <p:cNvPr id="3" name="TextBox 2"/>
          <p:cNvSpPr txBox="1"/>
          <p:nvPr/>
        </p:nvSpPr>
        <p:spPr>
          <a:xfrm>
            <a:off x="762000" y="231017"/>
            <a:ext cx="7588334" cy="6001642"/>
          </a:xfrm>
          <a:prstGeom prst="rect">
            <a:avLst/>
          </a:prstGeom>
          <a:noFill/>
        </p:spPr>
        <p:txBody>
          <a:bodyPr wrap="square" rtlCol="0">
            <a:spAutoFit/>
          </a:bodyPr>
          <a:lstStyle/>
          <a:p>
            <a:r>
              <a:rPr lang="en-US" sz="2400" dirty="0" smtClean="0">
                <a:latin typeface="Calibri"/>
                <a:cs typeface="Calibri"/>
              </a:rPr>
              <a:t>1935 </a:t>
            </a:r>
            <a:r>
              <a:rPr lang="en-US" sz="2400" dirty="0" err="1" smtClean="0">
                <a:latin typeface="Calibri"/>
                <a:cs typeface="Calibri"/>
              </a:rPr>
              <a:t>LoN</a:t>
            </a:r>
            <a:r>
              <a:rPr lang="en-US" sz="2400" dirty="0" smtClean="0">
                <a:latin typeface="Calibri"/>
                <a:cs typeface="Calibri"/>
              </a:rPr>
              <a:t> formally censure Germany’s decision to rearm.</a:t>
            </a:r>
          </a:p>
          <a:p>
            <a:endParaRPr lang="en-US" sz="2400" dirty="0">
              <a:latin typeface="Calibri"/>
              <a:cs typeface="Calibri"/>
            </a:endParaRPr>
          </a:p>
          <a:p>
            <a:r>
              <a:rPr lang="en-US" sz="2400" dirty="0" smtClean="0">
                <a:latin typeface="Calibri"/>
                <a:cs typeface="Calibri"/>
              </a:rPr>
              <a:t>1935 Britain, France &amp; Italy set up the STRESA FRONT</a:t>
            </a:r>
          </a:p>
          <a:p>
            <a:endParaRPr lang="en-US" sz="2400" dirty="0">
              <a:latin typeface="Calibri"/>
              <a:cs typeface="Calibri"/>
            </a:endParaRPr>
          </a:p>
          <a:p>
            <a:r>
              <a:rPr lang="en-US" sz="2400" dirty="0" smtClean="0">
                <a:latin typeface="Calibri"/>
                <a:cs typeface="Calibri"/>
              </a:rPr>
              <a:t>1935 France draws up a mutual assistance pact with Soviet Union</a:t>
            </a:r>
          </a:p>
          <a:p>
            <a:endParaRPr lang="en-US" sz="2400" dirty="0">
              <a:latin typeface="Calibri"/>
              <a:cs typeface="Calibri"/>
            </a:endParaRPr>
          </a:p>
          <a:p>
            <a:r>
              <a:rPr lang="en-US" sz="2400" dirty="0" smtClean="0">
                <a:latin typeface="Calibri"/>
                <a:cs typeface="Calibri"/>
              </a:rPr>
              <a:t>1935 (June) Anglo-German Naval Pact: Hitler undertakes not to build a fleet beyond 35% of total British strength. (This weakens </a:t>
            </a:r>
            <a:r>
              <a:rPr lang="en-US" sz="2400" dirty="0" err="1" smtClean="0">
                <a:latin typeface="Calibri"/>
                <a:cs typeface="Calibri"/>
              </a:rPr>
              <a:t>Stresa</a:t>
            </a:r>
            <a:r>
              <a:rPr lang="en-US" sz="2400" dirty="0" smtClean="0">
                <a:latin typeface="Calibri"/>
                <a:cs typeface="Calibri"/>
              </a:rPr>
              <a:t> Front).</a:t>
            </a:r>
          </a:p>
          <a:p>
            <a:endParaRPr lang="en-US" sz="2400" dirty="0" smtClean="0">
              <a:latin typeface="Calibri"/>
              <a:cs typeface="Calibri"/>
            </a:endParaRPr>
          </a:p>
          <a:p>
            <a:r>
              <a:rPr lang="en-US" sz="2400" dirty="0" smtClean="0">
                <a:latin typeface="Calibri"/>
                <a:cs typeface="Calibri"/>
              </a:rPr>
              <a:t>1935 Saar is returned to Germany after a plebiscite</a:t>
            </a:r>
          </a:p>
          <a:p>
            <a:r>
              <a:rPr lang="en-US" sz="2400" dirty="0" smtClean="0">
                <a:latin typeface="Calibri"/>
                <a:cs typeface="Calibri"/>
              </a:rPr>
              <a:t> </a:t>
            </a:r>
            <a:endParaRPr lang="en-US" sz="2400" dirty="0">
              <a:latin typeface="Calibri"/>
              <a:cs typeface="Calibri"/>
            </a:endParaRPr>
          </a:p>
          <a:p>
            <a:r>
              <a:rPr lang="en-US" sz="2400" dirty="0" smtClean="0">
                <a:latin typeface="Calibri"/>
                <a:cs typeface="Calibri"/>
              </a:rPr>
              <a:t>1935/6 Italy invades Abyssinia (Ethiopia): Diverted Italian attention and alienated Italy from GB &amp; France. Hitler decided to remilitarize Rhineland ahead of target.</a:t>
            </a:r>
            <a:endParaRPr lang="en-US" sz="2400" dirty="0">
              <a:latin typeface="Calibri"/>
              <a:cs typeface="Calibri"/>
            </a:endParaRPr>
          </a:p>
        </p:txBody>
      </p:sp>
    </p:spTree>
    <p:extLst>
      <p:ext uri="{BB962C8B-B14F-4D97-AF65-F5344CB8AC3E}">
        <p14:creationId xmlns:p14="http://schemas.microsoft.com/office/powerpoint/2010/main" val="35511428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dclare.net/images/NightmareWaitingL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182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580112" y="4509120"/>
            <a:ext cx="3168352" cy="1754326"/>
          </a:xfrm>
          <a:prstGeom prst="rect">
            <a:avLst/>
          </a:prstGeom>
          <a:noFill/>
        </p:spPr>
        <p:txBody>
          <a:bodyPr>
            <a:spAutoFit/>
          </a:bodyPr>
          <a:lstStyle/>
          <a:p>
            <a:pPr algn="ctr" fontAlgn="auto">
              <a:spcBef>
                <a:spcPts val="0"/>
              </a:spcBef>
              <a:spcAft>
                <a:spcPts val="0"/>
              </a:spcAft>
              <a:defRPr/>
            </a:pPr>
            <a:r>
              <a:rPr lang="en-GB" sz="3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omic Sans MS" pitchFamily="66" charset="0"/>
                <a:ea typeface="+mn-ea"/>
              </a:rPr>
              <a:t>The Road to War</a:t>
            </a:r>
          </a:p>
          <a:p>
            <a:pPr algn="ctr" fontAlgn="auto">
              <a:spcBef>
                <a:spcPts val="0"/>
              </a:spcBef>
              <a:spcAft>
                <a:spcPts val="0"/>
              </a:spcAft>
              <a:defRPr/>
            </a:pPr>
            <a:r>
              <a:rPr lang="en-GB" sz="3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omic Sans MS" pitchFamily="66" charset="0"/>
                <a:ea typeface="+mn-ea"/>
              </a:rPr>
              <a:t>1933 - 1939</a:t>
            </a:r>
            <a:endParaRPr lang="en-US" sz="3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omic Sans MS" pitchFamily="66" charset="0"/>
              <a:ea typeface="+mn-ea"/>
            </a:endParaRPr>
          </a:p>
        </p:txBody>
      </p:sp>
    </p:spTree>
    <p:extLst>
      <p:ext uri="{BB962C8B-B14F-4D97-AF65-F5344CB8AC3E}">
        <p14:creationId xmlns:p14="http://schemas.microsoft.com/office/powerpoint/2010/main" val="38512450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3397" y="879230"/>
            <a:ext cx="7628141" cy="5262979"/>
          </a:xfrm>
          <a:prstGeom prst="rect">
            <a:avLst/>
          </a:prstGeom>
          <a:noFill/>
        </p:spPr>
        <p:txBody>
          <a:bodyPr wrap="square" rtlCol="0">
            <a:spAutoFit/>
          </a:bodyPr>
          <a:lstStyle/>
          <a:p>
            <a:r>
              <a:rPr lang="en-US" sz="2400" dirty="0" smtClean="0">
                <a:latin typeface="Calibri"/>
                <a:cs typeface="Calibri"/>
              </a:rPr>
              <a:t>1936 Spanish </a:t>
            </a:r>
            <a:r>
              <a:rPr lang="en-US" sz="2400" dirty="0">
                <a:latin typeface="Calibri"/>
                <a:cs typeface="Calibri"/>
              </a:rPr>
              <a:t>Civil War: Franco, a fascist, was supported by German and Italian combined forces. Germany used this as a testing ground for their </a:t>
            </a:r>
            <a:r>
              <a:rPr lang="en-US" sz="2400" dirty="0" smtClean="0">
                <a:latin typeface="Calibri"/>
                <a:cs typeface="Calibri"/>
              </a:rPr>
              <a:t>forces, </a:t>
            </a:r>
            <a:r>
              <a:rPr lang="en-US" sz="2400" dirty="0">
                <a:latin typeface="Calibri"/>
                <a:cs typeface="Calibri"/>
              </a:rPr>
              <a:t>whilst </a:t>
            </a:r>
            <a:r>
              <a:rPr lang="en-US" sz="2400" dirty="0" smtClean="0">
                <a:latin typeface="Calibri"/>
                <a:cs typeface="Calibri"/>
              </a:rPr>
              <a:t>Italy </a:t>
            </a:r>
            <a:r>
              <a:rPr lang="en-US" sz="2400" dirty="0">
                <a:latin typeface="Calibri"/>
                <a:cs typeface="Calibri"/>
              </a:rPr>
              <a:t>were seeking new allies. </a:t>
            </a:r>
            <a:endParaRPr lang="en-US" sz="2400" dirty="0" smtClean="0">
              <a:latin typeface="Calibri"/>
              <a:cs typeface="Calibri"/>
            </a:endParaRPr>
          </a:p>
          <a:p>
            <a:endParaRPr lang="en-US" sz="2400" dirty="0">
              <a:latin typeface="Calibri"/>
              <a:cs typeface="Calibri"/>
            </a:endParaRPr>
          </a:p>
          <a:p>
            <a:r>
              <a:rPr lang="en-US" sz="2400" dirty="0" smtClean="0">
                <a:latin typeface="Calibri"/>
                <a:cs typeface="Calibri"/>
              </a:rPr>
              <a:t>1936 Rome-Berlin Axis Agreed</a:t>
            </a:r>
          </a:p>
          <a:p>
            <a:endParaRPr lang="en-US" sz="2400" dirty="0">
              <a:latin typeface="Calibri"/>
              <a:cs typeface="Calibri"/>
            </a:endParaRPr>
          </a:p>
          <a:p>
            <a:r>
              <a:rPr lang="en-US" sz="2400" dirty="0" smtClean="0">
                <a:latin typeface="Calibri"/>
                <a:cs typeface="Calibri"/>
              </a:rPr>
              <a:t>1936 Anti-</a:t>
            </a:r>
            <a:r>
              <a:rPr lang="en-US" sz="2400" dirty="0" err="1" smtClean="0">
                <a:latin typeface="Calibri"/>
                <a:cs typeface="Calibri"/>
              </a:rPr>
              <a:t>Comintern</a:t>
            </a:r>
            <a:r>
              <a:rPr lang="en-US" sz="2400" dirty="0" smtClean="0">
                <a:latin typeface="Calibri"/>
                <a:cs typeface="Calibri"/>
              </a:rPr>
              <a:t> Pact: Between Germany &amp; Japan, ostensibly against Communist International but by implication against USSR.</a:t>
            </a:r>
          </a:p>
          <a:p>
            <a:endParaRPr lang="en-US" sz="2400" dirty="0">
              <a:latin typeface="Calibri"/>
              <a:cs typeface="Calibri"/>
            </a:endParaRPr>
          </a:p>
          <a:p>
            <a:r>
              <a:rPr lang="en-US" sz="2400" dirty="0" smtClean="0">
                <a:latin typeface="Calibri"/>
                <a:cs typeface="Calibri"/>
              </a:rPr>
              <a:t>1937 November: </a:t>
            </a:r>
            <a:r>
              <a:rPr lang="en-US" sz="2400" dirty="0" err="1" smtClean="0">
                <a:latin typeface="Calibri"/>
                <a:cs typeface="Calibri"/>
              </a:rPr>
              <a:t>Hossbach</a:t>
            </a:r>
            <a:r>
              <a:rPr lang="en-US" sz="2400" dirty="0" smtClean="0">
                <a:latin typeface="Calibri"/>
                <a:cs typeface="Calibri"/>
              </a:rPr>
              <a:t> Memorandum</a:t>
            </a:r>
          </a:p>
          <a:p>
            <a:endParaRPr lang="en-US" sz="2400" dirty="0">
              <a:latin typeface="Calibri"/>
              <a:cs typeface="Calibri"/>
            </a:endParaRPr>
          </a:p>
          <a:p>
            <a:r>
              <a:rPr lang="en-US" sz="2400" dirty="0" smtClean="0">
                <a:latin typeface="Calibri"/>
                <a:cs typeface="Calibri"/>
              </a:rPr>
              <a:t> </a:t>
            </a:r>
            <a:endParaRPr lang="en-US" sz="2400" dirty="0">
              <a:latin typeface="Calibri"/>
              <a:cs typeface="Calibri"/>
            </a:endParaRPr>
          </a:p>
        </p:txBody>
      </p:sp>
      <p:sp>
        <p:nvSpPr>
          <p:cNvPr id="4" name="Title 1"/>
          <p:cNvSpPr txBox="1">
            <a:spLocks/>
          </p:cNvSpPr>
          <p:nvPr/>
        </p:nvSpPr>
        <p:spPr>
          <a:xfrm>
            <a:off x="410308" y="6127869"/>
            <a:ext cx="8225692" cy="803187"/>
          </a:xfrm>
          <a:prstGeom prst="rect">
            <a:avLst/>
          </a:prstGeom>
        </p:spPr>
        <p:txBody>
          <a:bodyPr>
            <a:normAutofit fontScale="75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International Reactions/Steps to War</a:t>
            </a:r>
            <a:endParaRPr lang="en-US" dirty="0"/>
          </a:p>
        </p:txBody>
      </p:sp>
    </p:spTree>
    <p:extLst>
      <p:ext uri="{BB962C8B-B14F-4D97-AF65-F5344CB8AC3E}">
        <p14:creationId xmlns:p14="http://schemas.microsoft.com/office/powerpoint/2010/main" val="23844772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3167" y="788181"/>
            <a:ext cx="7641166" cy="2031325"/>
          </a:xfrm>
          <a:prstGeom prst="rect">
            <a:avLst/>
          </a:prstGeom>
        </p:spPr>
        <p:txBody>
          <a:bodyPr wrap="square">
            <a:spAutoFit/>
          </a:bodyPr>
          <a:lstStyle/>
          <a:p>
            <a:r>
              <a:rPr lang="en-US" b="1" dirty="0" smtClean="0">
                <a:latin typeface="Calibri"/>
                <a:cs typeface="Calibri"/>
              </a:rPr>
              <a:t>1938 Anschluss with Austria</a:t>
            </a:r>
          </a:p>
          <a:p>
            <a:endParaRPr lang="en-US" b="1" dirty="0">
              <a:latin typeface="Calibri"/>
              <a:cs typeface="Calibri"/>
            </a:endParaRPr>
          </a:p>
          <a:p>
            <a:pPr marL="342900" indent="-342900">
              <a:buAutoNum type="arabicPlain" startAt="1938"/>
            </a:pPr>
            <a:r>
              <a:rPr lang="en-US" b="1" dirty="0" smtClean="0">
                <a:latin typeface="Calibri"/>
                <a:cs typeface="Calibri"/>
              </a:rPr>
              <a:t> The </a:t>
            </a:r>
            <a:r>
              <a:rPr lang="en-US" b="1" dirty="0" err="1" smtClean="0">
                <a:latin typeface="Calibri"/>
                <a:cs typeface="Calibri"/>
              </a:rPr>
              <a:t>Sudentenland</a:t>
            </a:r>
            <a:r>
              <a:rPr lang="en-US" b="1" dirty="0" smtClean="0">
                <a:latin typeface="Calibri"/>
                <a:cs typeface="Calibri"/>
              </a:rPr>
              <a:t> Crisis</a:t>
            </a:r>
          </a:p>
          <a:p>
            <a:pPr marL="342900" indent="-342900">
              <a:buAutoNum type="arabicPlain" startAt="1938"/>
            </a:pPr>
            <a:endParaRPr lang="en-US" b="1" dirty="0">
              <a:latin typeface="Calibri"/>
              <a:cs typeface="Calibri"/>
            </a:endParaRPr>
          </a:p>
          <a:p>
            <a:r>
              <a:rPr lang="en-US" b="1" dirty="0" smtClean="0">
                <a:latin typeface="Calibri"/>
                <a:cs typeface="Calibri"/>
              </a:rPr>
              <a:t>1938 The Munich Agreement</a:t>
            </a:r>
          </a:p>
          <a:p>
            <a:endParaRPr lang="en-US" b="1" dirty="0">
              <a:latin typeface="Calibri"/>
              <a:cs typeface="Calibri"/>
            </a:endParaRPr>
          </a:p>
          <a:p>
            <a:r>
              <a:rPr lang="en-US" b="1" dirty="0" smtClean="0">
                <a:latin typeface="Calibri"/>
                <a:cs typeface="Calibri"/>
              </a:rPr>
              <a:t>1939 Invasion of Czechoslovakia</a:t>
            </a:r>
            <a:endParaRPr lang="en-US" dirty="0">
              <a:latin typeface="Calibri"/>
              <a:cs typeface="Calibri"/>
            </a:endParaRPr>
          </a:p>
        </p:txBody>
      </p:sp>
    </p:spTree>
    <p:extLst>
      <p:ext uri="{BB962C8B-B14F-4D97-AF65-F5344CB8AC3E}">
        <p14:creationId xmlns:p14="http://schemas.microsoft.com/office/powerpoint/2010/main" val="10995938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833" y="576514"/>
            <a:ext cx="7747000" cy="5355313"/>
          </a:xfrm>
          <a:prstGeom prst="rect">
            <a:avLst/>
          </a:prstGeom>
        </p:spPr>
        <p:txBody>
          <a:bodyPr wrap="square">
            <a:spAutoFit/>
          </a:bodyPr>
          <a:lstStyle/>
          <a:p>
            <a:r>
              <a:rPr lang="en-US" b="1" dirty="0">
                <a:latin typeface="Calibri"/>
                <a:cs typeface="Calibri"/>
              </a:rPr>
              <a:t>1939</a:t>
            </a:r>
            <a:endParaRPr lang="en-US" dirty="0">
              <a:latin typeface="Calibri"/>
              <a:cs typeface="Calibri"/>
            </a:endParaRPr>
          </a:p>
          <a:p>
            <a:r>
              <a:rPr lang="en-US" dirty="0">
                <a:latin typeface="Calibri"/>
                <a:cs typeface="Calibri"/>
              </a:rPr>
              <a:t>Germany </a:t>
            </a:r>
            <a:r>
              <a:rPr lang="en-US" dirty="0" err="1">
                <a:latin typeface="Calibri"/>
                <a:cs typeface="Calibri"/>
              </a:rPr>
              <a:t>destabilised</a:t>
            </a:r>
            <a:r>
              <a:rPr lang="en-US" dirty="0">
                <a:latin typeface="Calibri"/>
                <a:cs typeface="Calibri"/>
              </a:rPr>
              <a:t> and later occupied the rest of Czechoslovakia breaking the Munich </a:t>
            </a:r>
            <a:r>
              <a:rPr lang="en-US" dirty="0" smtClean="0">
                <a:latin typeface="Calibri"/>
                <a:cs typeface="Calibri"/>
              </a:rPr>
              <a:t>agreement</a:t>
            </a:r>
          </a:p>
          <a:p>
            <a:endParaRPr lang="en-US" dirty="0">
              <a:latin typeface="Calibri"/>
              <a:cs typeface="Calibri"/>
            </a:endParaRPr>
          </a:p>
          <a:p>
            <a:r>
              <a:rPr lang="en-US" dirty="0">
                <a:latin typeface="Calibri"/>
                <a:cs typeface="Calibri"/>
              </a:rPr>
              <a:t>Germany continued their campaign against Poland - Germany was looking to reclaim the Polish Corridor, however, its public face only suggested a road/rail link between East Prussia and the rest of Germany. Germany wanted control back over the port of Danzig</a:t>
            </a:r>
            <a:r>
              <a:rPr lang="en-US" dirty="0" smtClean="0">
                <a:latin typeface="Calibri"/>
                <a:cs typeface="Calibri"/>
              </a:rPr>
              <a:t>.</a:t>
            </a:r>
          </a:p>
          <a:p>
            <a:endParaRPr lang="en-US" dirty="0">
              <a:latin typeface="Calibri"/>
              <a:cs typeface="Calibri"/>
            </a:endParaRPr>
          </a:p>
          <a:p>
            <a:r>
              <a:rPr lang="en-US" b="1" dirty="0">
                <a:latin typeface="Calibri"/>
                <a:cs typeface="Calibri"/>
              </a:rPr>
              <a:t>Polish guarantee: </a:t>
            </a:r>
            <a:r>
              <a:rPr lang="en-US" dirty="0">
                <a:latin typeface="Calibri"/>
                <a:cs typeface="Calibri"/>
              </a:rPr>
              <a:t>In March, Britain and France signed a </a:t>
            </a:r>
            <a:r>
              <a:rPr lang="en-US" dirty="0" err="1">
                <a:latin typeface="Calibri"/>
                <a:cs typeface="Calibri"/>
              </a:rPr>
              <a:t>defence</a:t>
            </a:r>
            <a:r>
              <a:rPr lang="en-US" dirty="0">
                <a:latin typeface="Calibri"/>
                <a:cs typeface="Calibri"/>
              </a:rPr>
              <a:t> treaty guaranteeing Poland independence if attacked. At this point both nations believed Germany must be stopped from further expansion.</a:t>
            </a:r>
          </a:p>
          <a:p>
            <a:r>
              <a:rPr lang="en-US" dirty="0">
                <a:latin typeface="Calibri"/>
                <a:cs typeface="Calibri"/>
              </a:rPr>
              <a:t>Pact of Steel: Germany and Italy signed a military agreement in May. Italy were unprepared for war</a:t>
            </a:r>
            <a:r>
              <a:rPr lang="en-US" dirty="0" smtClean="0">
                <a:latin typeface="Calibri"/>
                <a:cs typeface="Calibri"/>
              </a:rPr>
              <a:t>.</a:t>
            </a:r>
          </a:p>
          <a:p>
            <a:endParaRPr lang="en-US" dirty="0">
              <a:latin typeface="Calibri"/>
              <a:cs typeface="Calibri"/>
            </a:endParaRPr>
          </a:p>
          <a:p>
            <a:r>
              <a:rPr lang="en-US" b="1" dirty="0">
                <a:latin typeface="Calibri"/>
                <a:cs typeface="Calibri"/>
              </a:rPr>
              <a:t>The Nazi soviet pact - </a:t>
            </a:r>
            <a:r>
              <a:rPr lang="en-US" dirty="0">
                <a:latin typeface="Calibri"/>
                <a:cs typeface="Calibri"/>
              </a:rPr>
              <a:t>A non-aggression pact between two ideologically divided states with a secret pact to divide Poland. USSR signed the pact partly due to the </a:t>
            </a:r>
            <a:r>
              <a:rPr lang="en-US" dirty="0" err="1">
                <a:latin typeface="Calibri"/>
                <a:cs typeface="Calibri"/>
              </a:rPr>
              <a:t>behaviour</a:t>
            </a:r>
            <a:r>
              <a:rPr lang="en-US" dirty="0">
                <a:latin typeface="Calibri"/>
                <a:cs typeface="Calibri"/>
              </a:rPr>
              <a:t> of western democracies.</a:t>
            </a:r>
          </a:p>
          <a:p>
            <a:r>
              <a:rPr lang="en-US" dirty="0">
                <a:latin typeface="Calibri"/>
                <a:cs typeface="Calibri"/>
              </a:rPr>
              <a:t>September the 1st Germany invaded Poland without consulting Italy.</a:t>
            </a:r>
          </a:p>
        </p:txBody>
      </p:sp>
    </p:spTree>
    <p:extLst>
      <p:ext uri="{BB962C8B-B14F-4D97-AF65-F5344CB8AC3E}">
        <p14:creationId xmlns:p14="http://schemas.microsoft.com/office/powerpoint/2010/main" val="42862415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376" y="684668"/>
            <a:ext cx="7522996" cy="3213188"/>
          </a:xfrm>
          <a:prstGeom prst="rect">
            <a:avLst/>
          </a:prstGeom>
        </p:spPr>
        <p:txBody>
          <a:bodyPr wrap="square">
            <a:spAutoFit/>
          </a:bodyPr>
          <a:lstStyle/>
          <a:p>
            <a:pPr>
              <a:spcBef>
                <a:spcPct val="15000"/>
              </a:spcBef>
              <a:buFontTx/>
              <a:buBlip>
                <a:blip r:embed="rId2"/>
              </a:buBlip>
            </a:pPr>
            <a:r>
              <a:rPr lang="en-GB" sz="2400" b="0" dirty="0" smtClean="0">
                <a:latin typeface="Calibri"/>
                <a:cs typeface="Calibri"/>
              </a:rPr>
              <a:t>In September 1939, Germany invaded Poland. Britain declared war on Germany.</a:t>
            </a:r>
          </a:p>
          <a:p>
            <a:pPr>
              <a:spcBef>
                <a:spcPct val="15000"/>
              </a:spcBef>
              <a:buFontTx/>
              <a:buBlip>
                <a:blip r:embed="rId2"/>
              </a:buBlip>
            </a:pPr>
            <a:r>
              <a:rPr lang="en-GB" sz="2400" b="0" dirty="0" smtClean="0">
                <a:latin typeface="Calibri"/>
                <a:cs typeface="Calibri"/>
              </a:rPr>
              <a:t>In the Spring of 1940, the German armies invaded Denmark, Norway, the Netherlands, Belgium and Luxembourg.</a:t>
            </a:r>
          </a:p>
          <a:p>
            <a:pPr>
              <a:spcBef>
                <a:spcPct val="15000"/>
              </a:spcBef>
              <a:buFontTx/>
              <a:buBlip>
                <a:blip r:embed="rId2"/>
              </a:buBlip>
            </a:pPr>
            <a:r>
              <a:rPr lang="en-GB" sz="2400" b="0" dirty="0" smtClean="0">
                <a:latin typeface="Calibri"/>
                <a:cs typeface="Calibri"/>
              </a:rPr>
              <a:t>On 10 May 1940, the Germans invaded France. Britain was pushed back to Dunkirk.</a:t>
            </a:r>
          </a:p>
          <a:p>
            <a:pPr>
              <a:spcBef>
                <a:spcPct val="15000"/>
              </a:spcBef>
              <a:buFontTx/>
              <a:buBlip>
                <a:blip r:embed="rId2"/>
              </a:buBlip>
            </a:pPr>
            <a:r>
              <a:rPr lang="en-GB" sz="2400" b="0" dirty="0" smtClean="0">
                <a:latin typeface="Calibri"/>
                <a:cs typeface="Calibri"/>
              </a:rPr>
              <a:t>Finally on 22 June 1940 Paris surrendered. </a:t>
            </a:r>
            <a:endParaRPr lang="en-GB" sz="2400" b="0" dirty="0">
              <a:latin typeface="Calibri"/>
              <a:cs typeface="Calibri"/>
            </a:endParaRPr>
          </a:p>
        </p:txBody>
      </p:sp>
    </p:spTree>
    <p:extLst>
      <p:ext uri="{BB962C8B-B14F-4D97-AF65-F5344CB8AC3E}">
        <p14:creationId xmlns:p14="http://schemas.microsoft.com/office/powerpoint/2010/main" val="37677221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8658498"/>
              </p:ext>
            </p:extLst>
          </p:nvPr>
        </p:nvGraphicFramePr>
        <p:xfrm>
          <a:off x="571498" y="783167"/>
          <a:ext cx="7831668" cy="5544949"/>
        </p:xfrm>
        <a:graphic>
          <a:graphicData uri="http://schemas.openxmlformats.org/drawingml/2006/table">
            <a:tbl>
              <a:tblPr firstRow="1" bandRow="1">
                <a:tableStyleId>{5C22544A-7EE6-4342-B048-85BDC9FD1C3A}</a:tableStyleId>
              </a:tblPr>
              <a:tblGrid>
                <a:gridCol w="1957917"/>
                <a:gridCol w="1957917"/>
                <a:gridCol w="1957917"/>
                <a:gridCol w="1957917"/>
              </a:tblGrid>
              <a:tr h="1481666">
                <a:tc>
                  <a:txBody>
                    <a:bodyPr/>
                    <a:lstStyle/>
                    <a:p>
                      <a:r>
                        <a:rPr lang="en-US" dirty="0" smtClean="0">
                          <a:latin typeface="Calibri"/>
                          <a:cs typeface="Calibri"/>
                        </a:rPr>
                        <a:t>1</a:t>
                      </a:r>
                    </a:p>
                    <a:p>
                      <a:endParaRPr lang="en-US" dirty="0" smtClean="0">
                        <a:latin typeface="Calibri"/>
                        <a:cs typeface="Calibri"/>
                      </a:endParaRPr>
                    </a:p>
                    <a:p>
                      <a:r>
                        <a:rPr lang="en-US" dirty="0" err="1" smtClean="0">
                          <a:latin typeface="Calibri"/>
                          <a:cs typeface="Calibri"/>
                        </a:rPr>
                        <a:t>Hossbach</a:t>
                      </a:r>
                      <a:r>
                        <a:rPr lang="en-US" dirty="0" smtClean="0">
                          <a:latin typeface="Calibri"/>
                          <a:cs typeface="Calibri"/>
                        </a:rPr>
                        <a:t> Memorandum</a:t>
                      </a:r>
                      <a:endParaRPr lang="en-US" dirty="0">
                        <a:latin typeface="Calibri"/>
                        <a:cs typeface="Calibri"/>
                      </a:endParaRPr>
                    </a:p>
                  </a:txBody>
                  <a:tcPr/>
                </a:tc>
                <a:tc>
                  <a:txBody>
                    <a:bodyPr/>
                    <a:lstStyle/>
                    <a:p>
                      <a:r>
                        <a:rPr lang="en-US" dirty="0" smtClean="0">
                          <a:latin typeface="Calibri"/>
                          <a:cs typeface="Calibri"/>
                        </a:rPr>
                        <a:t>2</a:t>
                      </a:r>
                    </a:p>
                    <a:p>
                      <a:endParaRPr lang="en-US" dirty="0" smtClean="0">
                        <a:latin typeface="Calibri"/>
                        <a:cs typeface="Calibri"/>
                      </a:endParaRPr>
                    </a:p>
                    <a:p>
                      <a:r>
                        <a:rPr lang="en-US" dirty="0" smtClean="0">
                          <a:latin typeface="Calibri"/>
                          <a:cs typeface="Calibri"/>
                        </a:rPr>
                        <a:t>Munich</a:t>
                      </a:r>
                      <a:r>
                        <a:rPr lang="en-US" baseline="0" dirty="0" smtClean="0">
                          <a:latin typeface="Calibri"/>
                          <a:cs typeface="Calibri"/>
                        </a:rPr>
                        <a:t> Agreement</a:t>
                      </a:r>
                      <a:endParaRPr lang="en-US" dirty="0" smtClean="0">
                        <a:latin typeface="Calibri"/>
                        <a:cs typeface="Calibri"/>
                      </a:endParaRPr>
                    </a:p>
                  </a:txBody>
                  <a:tcPr/>
                </a:tc>
                <a:tc>
                  <a:txBody>
                    <a:bodyPr/>
                    <a:lstStyle/>
                    <a:p>
                      <a:r>
                        <a:rPr lang="en-US" dirty="0" smtClean="0">
                          <a:latin typeface="Calibri"/>
                          <a:cs typeface="Calibri"/>
                        </a:rPr>
                        <a:t>3</a:t>
                      </a:r>
                    </a:p>
                    <a:p>
                      <a:endParaRPr lang="en-US" dirty="0" smtClean="0">
                        <a:latin typeface="Calibri"/>
                        <a:cs typeface="Calibri"/>
                      </a:endParaRPr>
                    </a:p>
                    <a:p>
                      <a:r>
                        <a:rPr lang="en-US" dirty="0" smtClean="0">
                          <a:latin typeface="Calibri"/>
                          <a:cs typeface="Calibri"/>
                        </a:rPr>
                        <a:t>Nazi</a:t>
                      </a:r>
                      <a:r>
                        <a:rPr lang="en-US" baseline="0" dirty="0" smtClean="0">
                          <a:latin typeface="Calibri"/>
                          <a:cs typeface="Calibri"/>
                        </a:rPr>
                        <a:t>- Soviet Pact</a:t>
                      </a:r>
                      <a:endParaRPr lang="en-US" dirty="0">
                        <a:latin typeface="Calibri"/>
                        <a:cs typeface="Calibri"/>
                      </a:endParaRPr>
                    </a:p>
                  </a:txBody>
                  <a:tcPr/>
                </a:tc>
                <a:tc>
                  <a:txBody>
                    <a:bodyPr/>
                    <a:lstStyle/>
                    <a:p>
                      <a:r>
                        <a:rPr lang="en-US" dirty="0" smtClean="0">
                          <a:latin typeface="Calibri"/>
                          <a:cs typeface="Calibri"/>
                        </a:rPr>
                        <a:t>4</a:t>
                      </a:r>
                    </a:p>
                    <a:p>
                      <a:endParaRPr lang="en-US" dirty="0" smtClean="0">
                        <a:latin typeface="Calibri"/>
                        <a:cs typeface="Calibri"/>
                      </a:endParaRPr>
                    </a:p>
                    <a:p>
                      <a:r>
                        <a:rPr lang="en-US" dirty="0" smtClean="0">
                          <a:latin typeface="Calibri"/>
                          <a:cs typeface="Calibri"/>
                        </a:rPr>
                        <a:t>Non</a:t>
                      </a:r>
                      <a:r>
                        <a:rPr lang="en-US" baseline="0" dirty="0" smtClean="0">
                          <a:latin typeface="Calibri"/>
                          <a:cs typeface="Calibri"/>
                        </a:rPr>
                        <a:t>- Aggression Pact with Poland</a:t>
                      </a:r>
                      <a:endParaRPr lang="en-US" dirty="0">
                        <a:latin typeface="Calibri"/>
                        <a:cs typeface="Calibri"/>
                      </a:endParaRPr>
                    </a:p>
                  </a:txBody>
                  <a:tcPr/>
                </a:tc>
              </a:tr>
              <a:tr h="716848">
                <a:tc>
                  <a:txBody>
                    <a:bodyPr/>
                    <a:lstStyle/>
                    <a:p>
                      <a:r>
                        <a:rPr lang="en-US" dirty="0" smtClean="0">
                          <a:latin typeface="Calibri"/>
                          <a:cs typeface="Calibri"/>
                        </a:rPr>
                        <a:t>5</a:t>
                      </a:r>
                    </a:p>
                    <a:p>
                      <a:endParaRPr lang="en-US" dirty="0" smtClean="0">
                        <a:latin typeface="Calibri"/>
                        <a:cs typeface="Calibri"/>
                      </a:endParaRPr>
                    </a:p>
                    <a:p>
                      <a:r>
                        <a:rPr lang="en-US" dirty="0" smtClean="0">
                          <a:latin typeface="Calibri"/>
                          <a:cs typeface="Calibri"/>
                        </a:rPr>
                        <a:t>Remilitarized Rhineland</a:t>
                      </a:r>
                      <a:endParaRPr lang="en-US" dirty="0">
                        <a:latin typeface="Calibri"/>
                        <a:cs typeface="Calibri"/>
                      </a:endParaRPr>
                    </a:p>
                  </a:txBody>
                  <a:tcPr/>
                </a:tc>
                <a:tc>
                  <a:txBody>
                    <a:bodyPr/>
                    <a:lstStyle/>
                    <a:p>
                      <a:r>
                        <a:rPr lang="en-US" dirty="0" smtClean="0">
                          <a:latin typeface="Calibri"/>
                          <a:cs typeface="Calibri"/>
                        </a:rPr>
                        <a:t>6</a:t>
                      </a:r>
                    </a:p>
                    <a:p>
                      <a:endParaRPr lang="en-US" dirty="0" smtClean="0">
                        <a:latin typeface="Calibri"/>
                        <a:cs typeface="Calibri"/>
                      </a:endParaRPr>
                    </a:p>
                    <a:p>
                      <a:r>
                        <a:rPr lang="en-US" dirty="0" smtClean="0">
                          <a:latin typeface="Calibri"/>
                          <a:cs typeface="Calibri"/>
                        </a:rPr>
                        <a:t>Lebensraum</a:t>
                      </a:r>
                      <a:endParaRPr lang="en-US" dirty="0">
                        <a:latin typeface="Calibri"/>
                        <a:cs typeface="Calibri"/>
                      </a:endParaRPr>
                    </a:p>
                  </a:txBody>
                  <a:tcPr/>
                </a:tc>
                <a:tc>
                  <a:txBody>
                    <a:bodyPr/>
                    <a:lstStyle/>
                    <a:p>
                      <a:r>
                        <a:rPr lang="en-US" dirty="0" smtClean="0">
                          <a:latin typeface="Calibri"/>
                          <a:cs typeface="Calibri"/>
                        </a:rPr>
                        <a:t>7</a:t>
                      </a:r>
                    </a:p>
                    <a:p>
                      <a:endParaRPr lang="en-US" dirty="0" smtClean="0">
                        <a:latin typeface="Calibri"/>
                        <a:cs typeface="Calibri"/>
                      </a:endParaRPr>
                    </a:p>
                    <a:p>
                      <a:r>
                        <a:rPr lang="en-US" dirty="0" smtClean="0">
                          <a:latin typeface="Calibri"/>
                          <a:cs typeface="Calibri"/>
                        </a:rPr>
                        <a:t>Pact of Steel</a:t>
                      </a:r>
                      <a:endParaRPr lang="en-US" dirty="0">
                        <a:latin typeface="Calibri"/>
                        <a:cs typeface="Calibri"/>
                      </a:endParaRPr>
                    </a:p>
                  </a:txBody>
                  <a:tcPr/>
                </a:tc>
                <a:tc>
                  <a:txBody>
                    <a:bodyPr/>
                    <a:lstStyle/>
                    <a:p>
                      <a:r>
                        <a:rPr lang="en-US" dirty="0" smtClean="0">
                          <a:latin typeface="Calibri"/>
                          <a:cs typeface="Calibri"/>
                        </a:rPr>
                        <a:t>8</a:t>
                      </a:r>
                    </a:p>
                    <a:p>
                      <a:endParaRPr lang="en-US" dirty="0" smtClean="0">
                        <a:latin typeface="Calibri"/>
                        <a:cs typeface="Calibri"/>
                      </a:endParaRPr>
                    </a:p>
                    <a:p>
                      <a:r>
                        <a:rPr lang="en-US" dirty="0" smtClean="0">
                          <a:latin typeface="Calibri"/>
                          <a:cs typeface="Calibri"/>
                        </a:rPr>
                        <a:t>Plebiscite</a:t>
                      </a:r>
                      <a:endParaRPr lang="en-US" dirty="0">
                        <a:latin typeface="Calibri"/>
                        <a:cs typeface="Calibri"/>
                      </a:endParaRPr>
                    </a:p>
                  </a:txBody>
                  <a:tcPr/>
                </a:tc>
              </a:tr>
              <a:tr h="1411524">
                <a:tc>
                  <a:txBody>
                    <a:bodyPr/>
                    <a:lstStyle/>
                    <a:p>
                      <a:r>
                        <a:rPr lang="en-US" dirty="0" smtClean="0">
                          <a:latin typeface="Calibri"/>
                          <a:cs typeface="Calibri"/>
                        </a:rPr>
                        <a:t>9</a:t>
                      </a:r>
                    </a:p>
                    <a:p>
                      <a:endParaRPr lang="en-US" dirty="0" smtClean="0">
                        <a:latin typeface="Calibri"/>
                        <a:cs typeface="Calibri"/>
                      </a:endParaRPr>
                    </a:p>
                    <a:p>
                      <a:r>
                        <a:rPr lang="en-US" dirty="0" smtClean="0">
                          <a:latin typeface="Calibri"/>
                          <a:cs typeface="Calibri"/>
                        </a:rPr>
                        <a:t>Neville</a:t>
                      </a:r>
                      <a:r>
                        <a:rPr lang="en-US" baseline="0" dirty="0" smtClean="0">
                          <a:latin typeface="Calibri"/>
                          <a:cs typeface="Calibri"/>
                        </a:rPr>
                        <a:t> Chamberlain</a:t>
                      </a:r>
                      <a:endParaRPr lang="en-US" dirty="0" smtClean="0">
                        <a:latin typeface="Calibri"/>
                        <a:cs typeface="Calibri"/>
                      </a:endParaRPr>
                    </a:p>
                  </a:txBody>
                  <a:tcPr/>
                </a:tc>
                <a:tc>
                  <a:txBody>
                    <a:bodyPr/>
                    <a:lstStyle/>
                    <a:p>
                      <a:r>
                        <a:rPr lang="en-US" dirty="0" smtClean="0">
                          <a:latin typeface="Calibri"/>
                          <a:cs typeface="Calibri"/>
                        </a:rPr>
                        <a:t>10</a:t>
                      </a:r>
                    </a:p>
                    <a:p>
                      <a:endParaRPr lang="en-US" dirty="0" smtClean="0">
                        <a:latin typeface="Calibri"/>
                        <a:cs typeface="Calibri"/>
                      </a:endParaRPr>
                    </a:p>
                    <a:p>
                      <a:r>
                        <a:rPr lang="en-US" dirty="0" smtClean="0">
                          <a:latin typeface="Calibri"/>
                          <a:cs typeface="Calibri"/>
                        </a:rPr>
                        <a:t>Polish</a:t>
                      </a:r>
                      <a:r>
                        <a:rPr lang="en-US" baseline="0" dirty="0" smtClean="0">
                          <a:latin typeface="Calibri"/>
                          <a:cs typeface="Calibri"/>
                        </a:rPr>
                        <a:t> Corridor</a:t>
                      </a:r>
                      <a:endParaRPr lang="en-US" dirty="0" smtClean="0">
                        <a:latin typeface="Calibri"/>
                        <a:cs typeface="Calibri"/>
                      </a:endParaRPr>
                    </a:p>
                  </a:txBody>
                  <a:tcPr/>
                </a:tc>
                <a:tc>
                  <a:txBody>
                    <a:bodyPr/>
                    <a:lstStyle/>
                    <a:p>
                      <a:r>
                        <a:rPr lang="en-US" dirty="0" smtClean="0">
                          <a:latin typeface="Calibri"/>
                          <a:cs typeface="Calibri"/>
                        </a:rPr>
                        <a:t>11</a:t>
                      </a:r>
                    </a:p>
                    <a:p>
                      <a:endParaRPr lang="en-US" dirty="0" smtClean="0">
                        <a:latin typeface="Calibri"/>
                        <a:cs typeface="Calibri"/>
                      </a:endParaRPr>
                    </a:p>
                    <a:p>
                      <a:r>
                        <a:rPr lang="en-US" dirty="0" err="1" smtClean="0">
                          <a:latin typeface="Calibri"/>
                          <a:cs typeface="Calibri"/>
                        </a:rPr>
                        <a:t>Sudentenland</a:t>
                      </a:r>
                      <a:endParaRPr lang="en-US" dirty="0">
                        <a:latin typeface="Calibri"/>
                        <a:cs typeface="Calibri"/>
                      </a:endParaRPr>
                    </a:p>
                  </a:txBody>
                  <a:tcPr/>
                </a:tc>
                <a:tc>
                  <a:txBody>
                    <a:bodyPr/>
                    <a:lstStyle/>
                    <a:p>
                      <a:r>
                        <a:rPr lang="en-US" dirty="0" smtClean="0">
                          <a:latin typeface="Calibri"/>
                          <a:cs typeface="Calibri"/>
                        </a:rPr>
                        <a:t>12</a:t>
                      </a:r>
                    </a:p>
                    <a:p>
                      <a:endParaRPr lang="en-US" dirty="0" smtClean="0">
                        <a:latin typeface="Calibri"/>
                        <a:cs typeface="Calibri"/>
                      </a:endParaRPr>
                    </a:p>
                    <a:p>
                      <a:r>
                        <a:rPr lang="en-US" dirty="0" smtClean="0">
                          <a:latin typeface="Calibri"/>
                          <a:cs typeface="Calibri"/>
                        </a:rPr>
                        <a:t>Spanish Civil War</a:t>
                      </a:r>
                    </a:p>
                  </a:txBody>
                  <a:tcPr/>
                </a:tc>
              </a:tr>
              <a:tr h="716848">
                <a:tc>
                  <a:txBody>
                    <a:bodyPr/>
                    <a:lstStyle/>
                    <a:p>
                      <a:r>
                        <a:rPr lang="en-US" dirty="0" smtClean="0">
                          <a:latin typeface="Calibri"/>
                          <a:cs typeface="Calibri"/>
                        </a:rPr>
                        <a:t>13</a:t>
                      </a:r>
                    </a:p>
                    <a:p>
                      <a:endParaRPr lang="en-US" dirty="0" smtClean="0">
                        <a:latin typeface="Calibri"/>
                        <a:cs typeface="Calibri"/>
                      </a:endParaRPr>
                    </a:p>
                    <a:p>
                      <a:r>
                        <a:rPr lang="en-US" dirty="0" err="1" smtClean="0">
                          <a:latin typeface="Calibri"/>
                          <a:cs typeface="Calibri"/>
                        </a:rPr>
                        <a:t>Stresa</a:t>
                      </a:r>
                      <a:r>
                        <a:rPr lang="en-US" dirty="0" smtClean="0">
                          <a:latin typeface="Calibri"/>
                          <a:cs typeface="Calibri"/>
                        </a:rPr>
                        <a:t> Front 1935</a:t>
                      </a:r>
                      <a:endParaRPr lang="en-US" dirty="0">
                        <a:latin typeface="Calibri"/>
                        <a:cs typeface="Calibri"/>
                      </a:endParaRPr>
                    </a:p>
                  </a:txBody>
                  <a:tcPr/>
                </a:tc>
                <a:tc>
                  <a:txBody>
                    <a:bodyPr/>
                    <a:lstStyle/>
                    <a:p>
                      <a:r>
                        <a:rPr lang="en-US" dirty="0" smtClean="0">
                          <a:latin typeface="Calibri"/>
                          <a:cs typeface="Calibri"/>
                        </a:rPr>
                        <a:t>14</a:t>
                      </a:r>
                    </a:p>
                    <a:p>
                      <a:endParaRPr lang="en-US" dirty="0" smtClean="0">
                        <a:latin typeface="Calibri"/>
                        <a:cs typeface="Calibri"/>
                      </a:endParaRPr>
                    </a:p>
                    <a:p>
                      <a:r>
                        <a:rPr lang="en-US" dirty="0" smtClean="0">
                          <a:latin typeface="Calibri"/>
                          <a:cs typeface="Calibri"/>
                        </a:rPr>
                        <a:t>Four</a:t>
                      </a:r>
                      <a:r>
                        <a:rPr lang="en-US" baseline="0" dirty="0" smtClean="0">
                          <a:latin typeface="Calibri"/>
                          <a:cs typeface="Calibri"/>
                        </a:rPr>
                        <a:t> Year Plan</a:t>
                      </a:r>
                      <a:endParaRPr lang="en-US" dirty="0" smtClean="0">
                        <a:latin typeface="Calibri"/>
                        <a:cs typeface="Calibri"/>
                      </a:endParaRPr>
                    </a:p>
                  </a:txBody>
                  <a:tcPr/>
                </a:tc>
                <a:tc>
                  <a:txBody>
                    <a:bodyPr/>
                    <a:lstStyle/>
                    <a:p>
                      <a:r>
                        <a:rPr lang="en-US" dirty="0" smtClean="0">
                          <a:latin typeface="Calibri"/>
                          <a:cs typeface="Calibri"/>
                        </a:rPr>
                        <a:t>15</a:t>
                      </a:r>
                    </a:p>
                    <a:p>
                      <a:endParaRPr lang="en-US" dirty="0" smtClean="0">
                        <a:latin typeface="Calibri"/>
                        <a:cs typeface="Calibri"/>
                      </a:endParaRPr>
                    </a:p>
                    <a:p>
                      <a:r>
                        <a:rPr lang="en-US" dirty="0" err="1" smtClean="0">
                          <a:latin typeface="Calibri"/>
                          <a:cs typeface="Calibri"/>
                        </a:rPr>
                        <a:t>Anchluss</a:t>
                      </a:r>
                      <a:endParaRPr lang="en-US" dirty="0">
                        <a:latin typeface="Calibri"/>
                        <a:cs typeface="Calibri"/>
                      </a:endParaRPr>
                    </a:p>
                  </a:txBody>
                  <a:tcPr/>
                </a:tc>
                <a:tc>
                  <a:txBody>
                    <a:bodyPr/>
                    <a:lstStyle/>
                    <a:p>
                      <a:r>
                        <a:rPr lang="en-US" dirty="0" smtClean="0">
                          <a:latin typeface="Calibri"/>
                          <a:cs typeface="Calibri"/>
                        </a:rPr>
                        <a:t>16</a:t>
                      </a:r>
                    </a:p>
                    <a:p>
                      <a:endParaRPr lang="en-US" dirty="0" smtClean="0">
                        <a:latin typeface="Calibri"/>
                        <a:cs typeface="Calibri"/>
                      </a:endParaRPr>
                    </a:p>
                    <a:p>
                      <a:r>
                        <a:rPr lang="en-US" dirty="0" smtClean="0">
                          <a:latin typeface="Calibri"/>
                          <a:cs typeface="Calibri"/>
                        </a:rPr>
                        <a:t>Anglo-German Naval</a:t>
                      </a:r>
                      <a:r>
                        <a:rPr lang="en-US" baseline="0" dirty="0" smtClean="0">
                          <a:latin typeface="Calibri"/>
                          <a:cs typeface="Calibri"/>
                        </a:rPr>
                        <a:t> Agreement 1935</a:t>
                      </a:r>
                      <a:endParaRPr lang="en-US" dirty="0">
                        <a:latin typeface="Calibri"/>
                        <a:cs typeface="Calibri"/>
                      </a:endParaRPr>
                    </a:p>
                  </a:txBody>
                  <a:tcPr/>
                </a:tc>
              </a:tr>
            </a:tbl>
          </a:graphicData>
        </a:graphic>
      </p:graphicFrame>
    </p:spTree>
    <p:extLst>
      <p:ext uri="{BB962C8B-B14F-4D97-AF65-F5344CB8AC3E}">
        <p14:creationId xmlns:p14="http://schemas.microsoft.com/office/powerpoint/2010/main" val="777343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356378"/>
            <a:ext cx="7543800" cy="1600200"/>
          </a:xfrm>
        </p:spPr>
        <p:txBody>
          <a:bodyPr>
            <a:normAutofit fontScale="90000"/>
          </a:bodyPr>
          <a:lstStyle/>
          <a:p>
            <a:r>
              <a:rPr lang="en-US" dirty="0" smtClean="0"/>
              <a:t>Do you agree with Churchill?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his account of the causes of World War II, The Second World War: Volume One, The Gathering Storm, 1948. Winston Churchill asserted that Hitler had a master plan for the domination of Europe, which Hitler had outlined in Mein </a:t>
            </a:r>
            <a:r>
              <a:rPr lang="en-US" dirty="0" err="1" smtClean="0"/>
              <a:t>Kampf</a:t>
            </a:r>
            <a:r>
              <a:rPr lang="en-US" dirty="0" smtClean="0"/>
              <a:t>. </a:t>
            </a:r>
            <a:endParaRPr lang="en-US" dirty="0" smtClean="0"/>
          </a:p>
          <a:p>
            <a:r>
              <a:rPr lang="en-US" dirty="0" smtClean="0"/>
              <a:t>Churchill </a:t>
            </a:r>
            <a:r>
              <a:rPr lang="en-US" dirty="0" smtClean="0"/>
              <a:t>went on to discuss that the “granite pillars” of his plan were to reunite Germans in a Great German Empire and to conquer Eastern Europe by force. </a:t>
            </a:r>
            <a:endParaRPr lang="en-US" dirty="0" smtClean="0"/>
          </a:p>
          <a:p>
            <a:r>
              <a:rPr lang="en-US" dirty="0" smtClean="0"/>
              <a:t>War </a:t>
            </a:r>
            <a:r>
              <a:rPr lang="en-US" dirty="0" smtClean="0"/>
              <a:t>was inevitable in attaining these goals, and Hitler pursued these ambitions by creating a militarized nation. In Churchill’s analysis 1935 was a turning point when Germany rearmed; from that point on war was the only way to stop Hitler. </a:t>
            </a:r>
            <a:endParaRPr lang="en-US" dirty="0"/>
          </a:p>
        </p:txBody>
      </p:sp>
    </p:spTree>
    <p:extLst>
      <p:ext uri="{BB962C8B-B14F-4D97-AF65-F5344CB8AC3E}">
        <p14:creationId xmlns:p14="http://schemas.microsoft.com/office/powerpoint/2010/main" val="284096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jewishvirtuallibrary.org/images/hitler1.jpg"/>
          <p:cNvPicPr>
            <a:picLocks noChangeAspect="1" noChangeArrowheads="1"/>
          </p:cNvPicPr>
          <p:nvPr/>
        </p:nvPicPr>
        <p:blipFill>
          <a:blip r:embed="rId3" cstate="print"/>
          <a:srcRect/>
          <a:stretch>
            <a:fillRect/>
          </a:stretch>
        </p:blipFill>
        <p:spPr bwMode="auto">
          <a:xfrm>
            <a:off x="4572000" y="692696"/>
            <a:ext cx="3995936" cy="28804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rot="21382480">
            <a:off x="285220" y="393738"/>
            <a:ext cx="4247546" cy="1200329"/>
          </a:xfrm>
          <a:prstGeom prst="rect">
            <a:avLst/>
          </a:prstGeom>
          <a:noFill/>
        </p:spPr>
        <p:txBody>
          <a:bodyPr>
            <a:spAutoFit/>
          </a:bodyPr>
          <a:lstStyle/>
          <a:p>
            <a:pPr algn="ctr" fontAlgn="auto">
              <a:spcBef>
                <a:spcPts val="0"/>
              </a:spcBef>
              <a:spcAft>
                <a:spcPts val="0"/>
              </a:spcAft>
              <a:defRPr/>
            </a:pPr>
            <a:r>
              <a:rPr lang="en-GB"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rPr>
              <a:t>HITLER’S FOREIGN POLICY AIMS</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endParaRPr>
          </a:p>
        </p:txBody>
      </p:sp>
      <p:cxnSp>
        <p:nvCxnSpPr>
          <p:cNvPr id="5" name="Straight Arrow Connector 4"/>
          <p:cNvCxnSpPr/>
          <p:nvPr/>
        </p:nvCxnSpPr>
        <p:spPr>
          <a:xfrm flipH="1">
            <a:off x="3708400" y="1484313"/>
            <a:ext cx="3024188" cy="10080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21306747">
            <a:off x="467544" y="2132856"/>
            <a:ext cx="3312368" cy="120032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GB"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TO ABOLISH (TEAR UP) THE TREATY OF VERSAILLES</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
        <p:nvSpPr>
          <p:cNvPr id="12" name="Rectangle 11"/>
          <p:cNvSpPr/>
          <p:nvPr/>
        </p:nvSpPr>
        <p:spPr>
          <a:xfrm rot="21387700">
            <a:off x="496689" y="3880604"/>
            <a:ext cx="3135035" cy="193899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GB"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TO FIGHT TO </a:t>
            </a:r>
            <a:r>
              <a:rPr lang="en-GB" sz="2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EXPAND</a:t>
            </a:r>
            <a:r>
              <a:rPr lang="en-GB"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GERMAN TERRITORY (LEBENSRAUM = LIVING SPACE)</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
        <p:nvSpPr>
          <p:cNvPr id="15" name="Rectangle 14"/>
          <p:cNvSpPr/>
          <p:nvPr/>
        </p:nvSpPr>
        <p:spPr>
          <a:xfrm rot="203128">
            <a:off x="5965353" y="3551555"/>
            <a:ext cx="3135035" cy="193899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GB"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TO </a:t>
            </a:r>
            <a:r>
              <a:rPr lang="en-GB" sz="2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REARM</a:t>
            </a:r>
            <a:r>
              <a:rPr lang="en-GB"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AND MAKE THE GERMAN PEOPLE THE MASTER RACE</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cxnSp>
        <p:nvCxnSpPr>
          <p:cNvPr id="16" name="Straight Arrow Connector 15"/>
          <p:cNvCxnSpPr>
            <a:endCxn id="15" idx="0"/>
          </p:cNvCxnSpPr>
          <p:nvPr/>
        </p:nvCxnSpPr>
        <p:spPr>
          <a:xfrm>
            <a:off x="6732588" y="1484313"/>
            <a:ext cx="857250" cy="20685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22" idx="0"/>
          </p:cNvCxnSpPr>
          <p:nvPr/>
        </p:nvCxnSpPr>
        <p:spPr>
          <a:xfrm flipH="1">
            <a:off x="4914900" y="1484313"/>
            <a:ext cx="1817688" cy="3476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347864" y="4960357"/>
            <a:ext cx="3135035" cy="156966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GB"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TO </a:t>
            </a:r>
            <a:r>
              <a:rPr lang="en-GB" sz="2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REUNITE</a:t>
            </a:r>
            <a:r>
              <a:rPr lang="en-GB"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ALL GERMAN SPEAKING PEOPLE (</a:t>
            </a:r>
            <a:r>
              <a:rPr lang="en-GB"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IRREDENTISM</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cxnSp>
        <p:nvCxnSpPr>
          <p:cNvPr id="9" name="Straight Arrow Connector 8"/>
          <p:cNvCxnSpPr/>
          <p:nvPr/>
        </p:nvCxnSpPr>
        <p:spPr>
          <a:xfrm flipH="1">
            <a:off x="3276600" y="1484313"/>
            <a:ext cx="3455988" cy="25923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846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250825" y="463919"/>
            <a:ext cx="46164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sz="3200" b="1" dirty="0">
                <a:latin typeface="Broadway" charset="0"/>
              </a:rPr>
              <a:t>Hitler’s Foreign Policy...</a:t>
            </a:r>
          </a:p>
        </p:txBody>
      </p:sp>
      <p:pic>
        <p:nvPicPr>
          <p:cNvPr id="6146" name="Picture 2" descr="http://www.allinfo.plus.com/revision-gcse/Images/hitler_speech.jpg"/>
          <p:cNvPicPr>
            <a:picLocks noChangeAspect="1" noChangeArrowheads="1"/>
          </p:cNvPicPr>
          <p:nvPr/>
        </p:nvPicPr>
        <p:blipFill>
          <a:blip r:embed="rId3" cstate="print"/>
          <a:srcRect/>
          <a:stretch>
            <a:fillRect/>
          </a:stretch>
        </p:blipFill>
        <p:spPr bwMode="auto">
          <a:xfrm rot="21164903">
            <a:off x="5401977" y="-36591"/>
            <a:ext cx="4009285" cy="6856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ounded Rectangular Callout 4"/>
          <p:cNvSpPr/>
          <p:nvPr/>
        </p:nvSpPr>
        <p:spPr>
          <a:xfrm rot="21256229">
            <a:off x="83320" y="1738052"/>
            <a:ext cx="4706568" cy="1800200"/>
          </a:xfrm>
          <a:prstGeom prst="wedgeRoundRectCallout">
            <a:avLst>
              <a:gd name="adj1" fmla="val 105315"/>
              <a:gd name="adj2" fmla="val -15466"/>
              <a:gd name="adj3" fmla="val 16667"/>
            </a:avLst>
          </a:prstGeom>
        </p:spPr>
        <p:style>
          <a:lnRef idx="0">
            <a:schemeClr val="accent4"/>
          </a:lnRef>
          <a:fillRef idx="3">
            <a:schemeClr val="accent4"/>
          </a:fillRef>
          <a:effectRef idx="3">
            <a:schemeClr val="accent4"/>
          </a:effectRef>
          <a:fontRef idx="minor">
            <a:schemeClr val="lt1"/>
          </a:fontRef>
        </p:style>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sz="2800" b="1">
                <a:solidFill>
                  <a:schemeClr val="bg1"/>
                </a:solidFill>
                <a:latin typeface="Comic Sans MS" charset="0"/>
              </a:rPr>
              <a:t>I SWEAR TO “UNITE ALL ETHNIC GERMANS INTO THE BODY OF THE REICH!!!”</a:t>
            </a:r>
          </a:p>
        </p:txBody>
      </p:sp>
      <p:sp>
        <p:nvSpPr>
          <p:cNvPr id="2" name="TextBox 1"/>
          <p:cNvSpPr txBox="1"/>
          <p:nvPr/>
        </p:nvSpPr>
        <p:spPr>
          <a:xfrm rot="21392525">
            <a:off x="1781967" y="5350220"/>
            <a:ext cx="6484467" cy="1015663"/>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GB" sz="6000" b="1" dirty="0">
                <a:solidFill>
                  <a:srgbClr val="FFFF00"/>
                </a:solidFill>
                <a:latin typeface="Broadway" pitchFamily="82" charset="0"/>
              </a:rPr>
              <a:t>IRREDENTISM</a:t>
            </a:r>
          </a:p>
        </p:txBody>
      </p:sp>
      <p:sp>
        <p:nvSpPr>
          <p:cNvPr id="6" name="TextBox 5"/>
          <p:cNvSpPr txBox="1"/>
          <p:nvPr/>
        </p:nvSpPr>
        <p:spPr>
          <a:xfrm rot="282835">
            <a:off x="843497" y="3774937"/>
            <a:ext cx="4968552" cy="1323439"/>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just" fontAlgn="auto">
              <a:spcBef>
                <a:spcPts val="0"/>
              </a:spcBef>
              <a:spcAft>
                <a:spcPts val="0"/>
              </a:spcAft>
              <a:defRPr/>
            </a:pPr>
            <a:r>
              <a:rPr lang="en-GB" sz="2000" b="1" dirty="0">
                <a:latin typeface="Aharoni" pitchFamily="2" charset="-79"/>
                <a:cs typeface="Aharoni" pitchFamily="2" charset="-79"/>
              </a:rPr>
              <a:t>LIKE MANY THINGS ASSOCIATED WITH HITLER AND THE NAZIS THIS PROCESS WAS NOT NEW TO HISTORY... IT IS KNOWN AS...</a:t>
            </a:r>
          </a:p>
        </p:txBody>
      </p:sp>
    </p:spTree>
    <p:extLst>
      <p:ext uri="{BB962C8B-B14F-4D97-AF65-F5344CB8AC3E}">
        <p14:creationId xmlns:p14="http://schemas.microsoft.com/office/powerpoint/2010/main" val="1821473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20" y="0"/>
            <a:ext cx="9324527" cy="132343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GB" sz="8000" b="1" dirty="0">
                <a:solidFill>
                  <a:srgbClr val="FFFF00"/>
                </a:solidFill>
                <a:latin typeface="Comic Sans MS"/>
                <a:cs typeface="Comic Sans MS"/>
              </a:rPr>
              <a:t>IRREDENTISM</a:t>
            </a:r>
          </a:p>
        </p:txBody>
      </p:sp>
      <p:sp>
        <p:nvSpPr>
          <p:cNvPr id="3" name="TextBox 2"/>
          <p:cNvSpPr txBox="1"/>
          <p:nvPr/>
        </p:nvSpPr>
        <p:spPr>
          <a:xfrm>
            <a:off x="-468560" y="1484784"/>
            <a:ext cx="10441160" cy="830997"/>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r>
              <a:rPr lang="en-GB" sz="4800" b="1" dirty="0">
                <a:solidFill>
                  <a:schemeClr val="tx1"/>
                </a:solidFill>
                <a:latin typeface="Comic Sans MS"/>
                <a:cs typeface="Comic Sans MS"/>
              </a:rPr>
              <a:t>WHAT DOES IT MEAN???</a:t>
            </a:r>
          </a:p>
        </p:txBody>
      </p:sp>
      <p:pic>
        <p:nvPicPr>
          <p:cNvPr id="4098" name="Picture 2" descr="http://www.mapsofworld.com/images/world-countries-flags/italy-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349500"/>
            <a:ext cx="102250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830693" y="2565400"/>
            <a:ext cx="77572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sz="1600" dirty="0">
                <a:latin typeface="Comic Sans MS"/>
                <a:cs typeface="Comic Sans MS"/>
              </a:rPr>
              <a:t>IT COMES FROM THE ITALIAN “IRREDENTO” MEANING “UNREDEEMED”...</a:t>
            </a:r>
          </a:p>
        </p:txBody>
      </p:sp>
      <p:sp>
        <p:nvSpPr>
          <p:cNvPr id="6" name="TextBox 5"/>
          <p:cNvSpPr txBox="1"/>
          <p:nvPr/>
        </p:nvSpPr>
        <p:spPr>
          <a:xfrm>
            <a:off x="0" y="3212976"/>
            <a:ext cx="9144000" cy="378565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GB" sz="4000" b="1" dirty="0">
                <a:solidFill>
                  <a:srgbClr val="FFFF00"/>
                </a:solidFill>
                <a:latin typeface="Comic Sans MS" pitchFamily="66" charset="0"/>
              </a:rPr>
              <a:t>IT MEANS WHEN ONE COUNTRY TAKES BACK LAND CONTROLLED BY ANOTHER COUNTRY ON THE GROUNDS OF COMMON ETHNICITY OR PRIOR HISTORICAL POSSESSION</a:t>
            </a:r>
            <a:endParaRPr lang="en-GB" sz="3600" b="1" dirty="0">
              <a:solidFill>
                <a:srgbClr val="FFFF00"/>
              </a:solidFill>
              <a:latin typeface="Comic Sans MS" pitchFamily="66" charset="0"/>
            </a:endParaRPr>
          </a:p>
        </p:txBody>
      </p:sp>
    </p:spTree>
    <p:extLst>
      <p:ext uri="{BB962C8B-B14F-4D97-AF65-F5344CB8AC3E}">
        <p14:creationId xmlns:p14="http://schemas.microsoft.com/office/powerpoint/2010/main" val="1138319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style.rotation</p:attrName>
                                        </p:attrNameLst>
                                      </p:cBhvr>
                                      <p:tavLst>
                                        <p:tav tm="0">
                                          <p:val>
                                            <p:fltVal val="720"/>
                                          </p:val>
                                        </p:tav>
                                        <p:tav tm="100000">
                                          <p:val>
                                            <p:fltVal val="0"/>
                                          </p:val>
                                        </p:tav>
                                      </p:tavLst>
                                    </p:anim>
                                    <p:anim calcmode="lin" valueType="num">
                                      <p:cBhvr>
                                        <p:cTn id="23" dur="2000" fill="hold"/>
                                        <p:tgtEl>
                                          <p:spTgt spid="5"/>
                                        </p:tgtEl>
                                        <p:attrNameLst>
                                          <p:attrName>ppt_h</p:attrName>
                                        </p:attrNameLst>
                                      </p:cBhvr>
                                      <p:tavLst>
                                        <p:tav tm="0">
                                          <p:val>
                                            <p:fltVal val="0"/>
                                          </p:val>
                                        </p:tav>
                                        <p:tav tm="100000">
                                          <p:val>
                                            <p:strVal val="#ppt_h"/>
                                          </p:val>
                                        </p:tav>
                                      </p:tavLst>
                                    </p:anim>
                                    <p:anim calcmode="lin" valueType="num">
                                      <p:cBhvr>
                                        <p:cTn id="24" dur="2000" fill="hold"/>
                                        <p:tgtEl>
                                          <p:spTgt spid="5"/>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2000"/>
                                        <p:tgtEl>
                                          <p:spTgt spid="4098"/>
                                        </p:tgtEl>
                                      </p:cBhvr>
                                    </p:animEffect>
                                    <p:anim calcmode="lin" valueType="num">
                                      <p:cBhvr>
                                        <p:cTn id="28" dur="2000" fill="hold"/>
                                        <p:tgtEl>
                                          <p:spTgt spid="4098"/>
                                        </p:tgtEl>
                                        <p:attrNameLst>
                                          <p:attrName>style.rotation</p:attrName>
                                        </p:attrNameLst>
                                      </p:cBhvr>
                                      <p:tavLst>
                                        <p:tav tm="0">
                                          <p:val>
                                            <p:fltVal val="720"/>
                                          </p:val>
                                        </p:tav>
                                        <p:tav tm="100000">
                                          <p:val>
                                            <p:fltVal val="0"/>
                                          </p:val>
                                        </p:tav>
                                      </p:tavLst>
                                    </p:anim>
                                    <p:anim calcmode="lin" valueType="num">
                                      <p:cBhvr>
                                        <p:cTn id="29" dur="2000" fill="hold"/>
                                        <p:tgtEl>
                                          <p:spTgt spid="4098"/>
                                        </p:tgtEl>
                                        <p:attrNameLst>
                                          <p:attrName>ppt_h</p:attrName>
                                        </p:attrNameLst>
                                      </p:cBhvr>
                                      <p:tavLst>
                                        <p:tav tm="0">
                                          <p:val>
                                            <p:fltVal val="0"/>
                                          </p:val>
                                        </p:tav>
                                        <p:tav tm="100000">
                                          <p:val>
                                            <p:strVal val="#ppt_h"/>
                                          </p:val>
                                        </p:tav>
                                      </p:tavLst>
                                    </p:anim>
                                    <p:anim calcmode="lin" valueType="num">
                                      <p:cBhvr>
                                        <p:cTn id="30" dur="2000" fill="hold"/>
                                        <p:tgtEl>
                                          <p:spTgt spid="4098"/>
                                        </p:tgtEl>
                                        <p:attrNameLst>
                                          <p:attrName>ppt_w</p:attrName>
                                        </p:attrNameLst>
                                      </p:cBhvr>
                                      <p:tavLst>
                                        <p:tav tm="0">
                                          <p:val>
                                            <p:fltVal val="0"/>
                                          </p:val>
                                        </p:tav>
                                        <p:tav tm="100000">
                                          <p:val>
                                            <p:strVal val="#ppt_w"/>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6"/>
                                        </p:tgtEl>
                                        <p:attrNameLst>
                                          <p:attrName>style.visibility</p:attrName>
                                        </p:attrNameLst>
                                      </p:cBhvr>
                                      <p:to>
                                        <p:strVal val="visible"/>
                                      </p:to>
                                    </p:set>
                                    <p:anim calcmode="discrete" valueType="clr">
                                      <p:cBhvr override="childStyle">
                                        <p:cTn id="35"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6"/>
                                        </p:tgtEl>
                                        <p:attrNameLst>
                                          <p:attrName>fillcolor</p:attrName>
                                        </p:attrNameLst>
                                      </p:cBhvr>
                                      <p:tavLst>
                                        <p:tav tm="0">
                                          <p:val>
                                            <p:clrVal>
                                              <a:schemeClr val="accent2"/>
                                            </p:clrVal>
                                          </p:val>
                                        </p:tav>
                                        <p:tav tm="50000">
                                          <p:val>
                                            <p:clrVal>
                                              <a:schemeClr val="hlink"/>
                                            </p:clrVal>
                                          </p:val>
                                        </p:tav>
                                      </p:tavLst>
                                    </p:anim>
                                    <p:set>
                                      <p:cBhvr>
                                        <p:cTn id="37"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1416714">
            <a:off x="164384" y="366256"/>
            <a:ext cx="4006958" cy="1631216"/>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sz="2000" b="1">
                <a:solidFill>
                  <a:srgbClr val="FFFFFF"/>
                </a:solidFill>
                <a:latin typeface="Comic Sans MS" charset="0"/>
              </a:rPr>
              <a:t>The Versailles Treaty is worthless.  60 million German hearts and minds are on fire with anger and shame.  They will cry out ‘We want war!’</a:t>
            </a:r>
          </a:p>
        </p:txBody>
      </p:sp>
      <p:sp>
        <p:nvSpPr>
          <p:cNvPr id="4" name="Rectangle 3"/>
          <p:cNvSpPr/>
          <p:nvPr/>
        </p:nvSpPr>
        <p:spPr>
          <a:xfrm rot="317468">
            <a:off x="4421448" y="476672"/>
            <a:ext cx="4572000" cy="163121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sz="2000" b="1">
                <a:solidFill>
                  <a:srgbClr val="FFFF00"/>
                </a:solidFill>
                <a:latin typeface="Comic Sans MS" charset="0"/>
              </a:rPr>
              <a:t>It will be the duty of German foreign policy to get large spaces to feed and house the growing population of Germany. Destiny points us towards Russia.</a:t>
            </a:r>
          </a:p>
        </p:txBody>
      </p:sp>
      <p:sp>
        <p:nvSpPr>
          <p:cNvPr id="5" name="Rectangle 4"/>
          <p:cNvSpPr/>
          <p:nvPr/>
        </p:nvSpPr>
        <p:spPr>
          <a:xfrm rot="178399">
            <a:off x="4539742" y="4822554"/>
            <a:ext cx="3798168" cy="163121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sz="2000" b="1">
                <a:solidFill>
                  <a:srgbClr val="FFFFFF"/>
                </a:solidFill>
                <a:latin typeface="Comic Sans MS" charset="0"/>
              </a:rPr>
              <a:t>The menace of Russia hangs over Germany. All our strength is needed to rescue our nation from this international snake.</a:t>
            </a:r>
          </a:p>
        </p:txBody>
      </p:sp>
      <p:pic>
        <p:nvPicPr>
          <p:cNvPr id="6148" name="Picture 4" descr="Anti-Bolshevik poster, 'Europe's Victory is Your Prosperity', 1941 "/>
          <p:cNvPicPr>
            <a:picLocks noChangeAspect="1" noChangeArrowheads="1"/>
          </p:cNvPicPr>
          <p:nvPr/>
        </p:nvPicPr>
        <p:blipFill>
          <a:blip r:embed="rId3" cstate="print"/>
          <a:srcRect/>
          <a:stretch>
            <a:fillRect/>
          </a:stretch>
        </p:blipFill>
        <p:spPr bwMode="auto">
          <a:xfrm rot="21359695">
            <a:off x="457078" y="2370130"/>
            <a:ext cx="2807568" cy="3922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56" name="AutoShape 7" descr="data:image/jpg;base64,/9j/4AAQSkZJRgABAQAAAQABAAD/2wCEAAkGBhMSERUUExQWFRUWFxoYGBcYGBcXHBsaHRgaGhgYGBkaGyYfFxskGhcXHy8gIycpLSwsFx4xNTAqNSYrLCkBCQoKDgwOGg8PGiwkHyQsLCwsKSwsKSwsLCwsKSwsKSwsLCwsLCwsLCwsLCwsLCwsLCwsLCwsLCwsLCwpLCwsLP/AABEIAPkAywMBIgACEQEDEQH/xAAcAAACAwEBAQEAAAAAAAAAAAADBAIFBgEHAAj/xAA7EAABAgQEAwYFBAMAAQQDAAABAhEAAyExBBJBUQVhcQYigZGh8BMyscHRB0Lh8RQjUmIzcoLCFRYl/8QAGAEBAQEBAQAAAAAAAAAAAAAAAAECAwT/xAAeEQEBAQACAwEBAQAAAAAAAAAAARECITFBURJhA//aAAwDAQACEQMRAD8A1skE0Oxpr/dPKOkMAaPA0kEW8d+dqxKSRbar8tGjKpInOPlAsxp/cQ+MGIJ0o/pQQNUxnoWOutff0hdWJBIDFqGtWryEA3hZzmlC+t6bjS8MTJ9W1ivGJSCas/2+8HRNF9fb0eGhhMwfn884HPWXcU87exC6p7mjtY236vAZ2Kca7k/jeGiUzEHNdhdmfxMR/wA2js/u/vnCKV5tT1ahD0r4RwoL0qnZvrBTsieNmOutz+OUNKxj1HhSrb9GhAIAZzWnsh6j+4mJh1NPIH0pTSCGZU5icoo7tXp1eITsQ3oa66/iAzZwIBGzfw/nCstFSnzOYcmudoC2l4kZHevJ/OArnE1p61H2e0CIajNoG1oD+YUJUGdqULEBvL6tAOSJxapAY6e62iH+RYC72DikJYjEqsD1tWDYacWc/a/Pz6QXPaU+bzYXvS0DwSyXOg5bHn1gE1aSKlt/VmrEisg0NWaKZ06qe55EmnvpBEYlrXJ5joIWl5Xdw77vBVKDu+kCw/h5vPrvu7w2ucQcrtR6/QekVeHmVdxdhSvWn0gn+QGUCXNAa2FefpEQaXNOn4c2I/EKzaklgOVR94POntLBBDihFTtXnFbMxQew9+EFk03g1k1Ki9CBZ+nOH0LZDg5lGwduVop8GvMxAAdzcnQXh2ZNZOh5hxXck6PtAs7EE1Ye1Q7ObWf0gXxiaOQ9dC+wgC1gA6AginV3P0gUydlAZquGqfG8DEwsk1J1fU70hhApXNUEh6DW0VaHzB22HrT2YNPxwo2g2t6wavG+hDPLt6u/qLmJrmqbYOxqX5kxXjEknQKD1ABbeI/FBUACAOobqSbQa/KwdnH7Xox5aAHWByyVGgKjqK9AzHnB/wD8RlAVMUEgByzBgbFSj8r7AE8otv8ANxBl5cHglGWwHxJpEsHcswURzMGVYnhExs6jkSKVdSr2AFidi0Gm4XKCphLDfPNWkZmFShCHJrzNYq5WPxKphlzcbLkBqolShNYDoCBrd45jsYbYdUuYoUTMXkzBOqUpmKUX6AWoIHaZ4tKNypSALBISDYOCSDvWsXHDsCJ6iqWGH/KmDPY3L+UY/wCPiczrm5gzkCZLSOab5Rs0Fk8cXKJKCU1BbOKMwYNpV63gt4603GcLMw5dScya0AL01pbrFNh8ahRuxGjEPve9Y1WH7ZyMVK+HMSkKNsxLcidqxg+NdnsRJUpSUKVLcqCgFN4FzTrBJ8PqD2PPfb3ygjZQSSA/uhiq4NjSsHMWUDQFxmpXkDy5xdJlEpALDYOC/UiI6Wl0gORQc/s8FJBBY7dedOsFOHoS7B2Db6uekRl4epatR797wTZ5S+EW0pqx/ESlSC2t6EdOkSU5Zj3Xs9BvR/CJ/Byi7hnoWIrch6eG8Vz3pyYVI5Uf370gcucCQ41BoOu/g8SmBz67WvHEEAB2d/rp73gDTZTkUJat3tyEBGAP/APNj+YaSdSAwZhSzUYve8TdOpQ/NJgbimkTaBnDiuu2lQIZlqdN30ZyHilws83SRXcOQ428aQ5hpwBSSdXs49bxHSze1hOkuDYeI86eMJkqIoDXWnh4xOdiHSTSngSNKan8wHOW61/l/OBxjgSwd6E7C8QmC4J05G+nlEVYlgTmI05ktT1g3Z/gS8XNDfImq1V1NvGGL+sMSOEuhKlkgFTJGap3JJ+VIFSTF1geDCZlnJyCVKf4WYOkqt8RSbrL2T5w92p4chMpEpA7vdCiaBn/AHKNk/8AiKqNI+47i5kiQmTh6TCkJBaqA2iRTOasnQAmwi45W6qzxNMiYpMtJn4jNf5siiaqIsktpfpURU9qMZNmFQnKUQC7KmEBiKUBYhxZnrFiuX/h4cy5RefNLqVdTarWrR6gC17610jg8wZSojMz/wCxL1JLnKaBOxIqQYNT6QwGFxM0MhSZSBcpCUJGjOzqLaAGLPB9n2SoMqcSa5ZYTXV5ix3R4vyEPYcpCWFSRcgglm1vyAoKxHF8Ix09u4oy3DIJSmgsWoxvaBqi4rwFEp1KnCWHJCBMM1RBZ/kQw89IppxkqoJijSxTlsKH5j9I3CezeipKA9cxKlGluTE+kff/AKjIJoXUHdgNf/d7rAnKMVKwiTlKVF7G1OkafhvaWZhylCzmlmySSyQTVVKnpDp7KSkAZQo95yx+laMY+ndnkKS4BSdnduT/AFgXlKHxPh8nE95JSgCubLlbNck1r1PhFNNwnwiPhEqRYZlO51LCg6RYY3hmWWxNj17338ooMZhJqSCCpScztR/bQXjGik40kAEd4ByNG3gklCctaeY6D0pFZw2UcoJHy0qftUnTxiwqRWouKbaU1aDN44+mgUY3H1ux3vDYDJD6+fidIXTMOVtvFo4lZJZyW+m25ggqZOZtvDq3SDBgkeFvV/ekQlSyx6ig6dIYBD2eocuw9s0GRpaUkFqDRhQdIErBJJdSlvyJEMYe3LUjfz9YmcMdlHxiGvOvjlxlGWjae9oZlziE1o2mvLoP5iulzQ96itRXwflB5j5XeuhJGjRXXuHjiASGJLX61b6NDJxHdJBNtTrb6xX4Zw7nbwp9YYnE5dnLsK/aI1L0DiQ4YE1uNf4vG7OI/wADBIQhkzVMpZa1Kk7sGHjGL4atH+RLKgrLmBLl7V9iNj/hmbLnT56Sy1ApS9g4yv1pFYo03FGYiVMm5WScyQpgVEAs+2ppyin4fiZk3EmbMIqCvTuJuAhyzmjvoK2aO8WwSlqV8SYxOVKBXupUcppuXPlDWF4FLyd3NVgHvkTQAgu7/iDPSCmnKzoQSFKYOSAohmO+U/zSjdl8P+NijKd0IYrVbMsu/gmyRYV5xazGlABJeYRlBFfhp2Da0cnduQgXBUS5Ssqfm13ck/dRgmtZg8AhCQEpA5t9TDQMInFUFYgrFtTlGmTM9QZoTmJTWg/qBzpzXhOfjEpFSB7p9YCcxSRy59Yr8ROpYOLe+kfYniSLO930NB7MUONxqAp2LK/cQptnB2pEWQ6pbuS12bmzuffnC+MlAoYivpu77AxWf5gUQApJd9Q19fekH4rikMACl2BoD1NXbe8RqS67hJYWio7yXAYRGdJc3YGgY6128LxX8H4spM4pJdK3Fg+499YuJ+UnuBq6jl9oLb2FROrmn0N9DH0pBKndi/Rn0ERmySGpd2dv7giJawbbetmaKhlQ0sGsacn59I7JQKvUfSIqlspquN/sReGJJ7hBqX0r6axGXZM4MRtToPdIbkrWQCSH6t9YVlAksXr9XNeVWhgSDt78oDzJCQkmr3a711iXxSeYHIiFlzTRgf45kC8Mye8KgeIoObM0R3OSJgRUAkk0uTpzpQwSaaPuLt/MIyp5S9GLFjp10iZxFGIZurDyipfB3gcrPiJaVpcE6UpSsb7tHiTLlqAHdSqXStswccrRguzWLy4uWRYEuzkmlvONti5OcLlKfM5UXBFyVM4cE1TBz5elbj8OpZBd1O5IpQDQmzO3URd4SWchTmKWS/yuWa3OptzhfC4tpedaQGCUIfU3JfYRYYqeAM+YpASp1WYECvI7QS30qVgy/mJzAEhA0YXWRTMfSD8LwychVdW+38OfWKSQkLKigBgpioj5UiuUVqpVSTU78nOA8R76gpQCQM24ABcsdfyYGLORxCYF5KKyvmPnTzp1pDq8dR2O+g/qMrieKusFKFJQxZwxLfuD20D9d4Lw/jiFZUKJcmxq5q1AOg8Yafmr6ViAuoJAN3+o3/mAqwQVmTmrtre7B7B7/aHfmLUNACNA1o7h8JloDnOrDff3tFZAwPB0PVBUoPcWrRnjvE+GFYJCACLd5qNSzxYTEqDtlB6fyIFLlqX3VZ0i7gJoG3Y1grFpSlCnmJAY3VLK/NSQ3KCqwonLzKSVBROXuLc00DWhnivEJctRIUvMl0sClmB3a/hDOG7R92WoZj3qBSgzFJoT6s2sRrvyyGOwapa0HKUgKBq4LO3ykWi8lTVDvBL1brdgLRT41Sp05a5kxg5sAkdLVi5M5KkJZ1UDdW5fWDXJIJBAcM5t4/annDTUqASKO/25XhCXLJUFWox1ttvDZnir3cXPKr0tBgSWgEimjjQ868/SDziSdW5HTQWvesdksa05ttowGkHSgEMH1qLjen2gjsnD5UijFn9iOJUtgwo0FMioIJ9fe3rBUJQ23vpFHivxKOH9iutDDScWAN6aDlrVv6gaxaiXu7tpdjAFLKqUB5EHbQRl6fIsqf1TypbXx/MMrnOHGwcvzrer20hFOHL3DbEeNC8OJlOGdL7+heCX+rnsenNjJLaP4Fm3pdvCPQ5EtaZC1TT33UstqHLDwH0jBdhEol4xJUUgZVMafM1BHovEwZqPhy2JmAipajVNqM8WOPPywvEOMDuBzlR3lBw5pat/OLHA8TViCJSZYUUkqKcwYnRzYJQ+Yku5YaQrxDs1w+W/+TjgFpLlKcoqNO86jblF5wafhkSyhExCgfmIy1TXKlhRgxOUeMFuZ0p+0PG0IT8CWAogMQi3eFS7VNKkdIpMKuakE5AEJuAUpBVdiVWDxayuGCYcwLFSld5gQoPQkftAAFOtXi2w/ApORSgSpmGU5QMzhzbc2eC7J0qMBwrETk/EXmZVkqUwAdtudH2i+wOC+GkpISljTMEkm1XOl/YhzDrKgApTf8sQ/g16GGZyGALOTYEF/baQxi8tFQtOHllUw8gzAqOw0AtXnCmL7Wy5aQkNmNcoUBXYnQ0qTHm/aXtJPWpSZhKctEJQC9f/ABqxvfnpGVGHnrUHStCVH51IJNdagE6Wir+W74l23xAmEfFlF7hKh3aukA6nf6QKd+q05CMpCSo/81o29o88x+EXImLRmcA0U3zAah3LQuZiuQa3WBb/ABteGcUViJyrFkmtTUtm9HHiYquL8fWhWX/l6kHWNP8ApLwc/FWV/KpNnepOoaKz9VOypkYgTA+WY4saEeljEW8qopHH1lJBq+hdSW3YG/Q6xtOwiCqStSs2Vxk7py6uzmPOuE4AqmoSQWKgktS5AP1Me0y8OmWlMsBkJDJDMWG5O94VNtnYeY3FNgzV6H3SATM2YZr6lwo00O1ocmybG43/AIhWVICiUu7afSsEhpCXN2DfTS1ItcMsEWbmBvWKwSrai1XHjQdIsMMtqE90EXpptpBBlmtAOtYMnCpIqA8AKiQNtbeUNIlggEgjlFR4tKUaEuHFzUfw1YEUEqoSerfmGVOdAWIFG+7RwSzozBrAe+UZejXZMtT9L6jnrZoKpbK+byaBFZBDFqU33iSaqcsHoBT0b3eBRZlq+rW6vGzxnGcuAK0ZUujKCDWie8PEgRjMSaWGunhVvdouuCyPj4SbLqSjvEXABcEnz9DFZsYzBdn80kz1kDM5D1etasa7CEcNMOHW6FJClapUH8QBQO1LUjacYm//AM2SlJJKGSulQpyPtGV4XwEk/EW5SFAkCh0ZnNSx+kGc+N32X4yqbJXmQxBoq6TophzBtFpOxnxVBGRMsEAsAz0D0IbQAvtGmnS5KZYly0hACQQwsNPVoo8XIUVChcb+nU3paCafwaS9dKAODpYN0i5WgtcPy0HN3EVGBkWFe7+2jdToS0PS5RTvzpQPYc9mixkuOzkszTOZlEjvAlyBZzZN9NjFlj+FSZ8tpiXH7XvyarmwLco4jGpDjNqQB9YgqYKkGvug/wCfv5RUefdruykqUAoFyXpY3cPViK9YN2W/Tn4yRNm91BHcS1SNFHQg6Ro8LwJE/EBczvJHzJNi1hbp4CNdOxCEIdVAP6YekTG7y6JcJ4AiS2QMwu0LfqBwUYnBqSQCQx8RY+EaCSaChD7xLEycySOVorOvzrw+WiWtCqZkTEuCLZT/AH5R6iuaVVSSQ2rM33BEZDtTwdMictWSkx6mjF9xGl4TNJkIILZkCvJvpGG+X2CpUxDgVatqbn+IOhJY0H0158oHLlV3pXU/xeDFKtXU19q260pFYDksAAQTdmYDmP5iaiFMGFTa9eog+Hkhq16NBESQnQD+4YCSwAQCPfukTMzcHyj74YIs27V96QMo6+UaR4yC5Au9CS5tZuVhDCTlFQNia/n20JYWZc7GltXvuOg8oIZxLfM1jQ19Kbxh6dEqXZqDk+1KekFKQGBoehpq/Kl4DKAruGpQa87eEdIJU+o2Ov2giQ7x+ZtH56N+OcaPsni0yZxCvlmJyLT1dulfvGfwovR6Xvpdn3h5c2xS73Gn1P8AMVKvsRh0ywpOISoSFLDrAcypgFM4F0qSxfrBeH9nPigzZU2XMQC/dLFwLZRUHkYT4Hx2b8YqyZkrS0xJJYtZnsQI1U8yhhnwyEAzKKbuKD6lquBBi2zpU/55MwlOYoASGOhbU7uY78VSlliQSLEj1axveFePrOEwi8wd1AoqaBLVc1cmsU8rFZmWSrvChcm4seesCTWx4fOU7KLlvBgKEv8ASLyV3kg6nZ4zvBVqU4Abd6GjaaRdS5+UMx7t6WD3bSKxXDIoC27+Z0297RLB4YqbQDlfkBA5YfNUjbq9XPo0WsgBLDYdfpeCDSZQQmwBNdvdIzs3jKV4yWg/JLzTCDQFVAgF7sa+EWHFcayFF9KGt9LeED7O9nEqkqM0ZvilXJ0lwOfOCxYcT7X4fDpzTVgOHBcV5ACsU8v9UsItKskwUHR/A1eKfjn6PoWozJc+YQwZK+81v3XMY/jv6b4nDoQuUlMxMxWQBLZgSe6CTd7Pv4QWSO9rO0KcQrukqrvalLa/iNhwRH+iUXPyJYhx1J5WjByewOIbO1XZlFj0IIBH3jecACk4WUFBlAEHmxMRq+FgqWwcFid9aP7eJoIFGqXbaOTVhTOC/NxXnBJWUlw5I8dvvBzESWYU/EHM320AZ1W38/GCrKQGan5ig6e8N/COhatz6QOQrp7+mkOJtf6RR+fUJagc0Fbe7+sHGPWCzB7Ue9gxN3hrE4ECzksKON66vAMPLOY3o/g1ow9AQnZunNq1OtztSOIUo6cqlqnnDC5Tkkk3G2xMHRggxIKtrv7q8B1eKKQzEnqfLSOSsYpRYptbdq0H55QdcsJY208NY4qQLubHXTy5CKmwRGKKQGBzas4sPAQJUjFfFTOQtQC9K6FgCCdqwQlLgCu7P7/qLfg2BM2fKlIVlClAE/NWpJamamkDWX7T8TxU8hE5SlpSSWYBx+1vDWGeE4hapaUm2WlDpZ35Rt+N9jfhKKVKdR+U7jRqu/iwjIY/hSpJrqXTeo0I8Xgkz01HBMUAMzeG+vgD4ikX+E4mkpJsTo46ige0ee8N4iQlgKWZ2o3P7Rp+z8pKm5glgPO2t7VvBnlPa7KgkUN9yfT6+xFjKn5gDQhvdIo1oT8TL3gRc/fpYV3MX/BsKVJZ2ptbyFYsYpIYZU6bkY5QXVoG2OxLN4mNggUANGpTp6VhORJyJA1UoP8AU/SI8c4mJEozCMxow3Ud9hFQ18ZDFLirhvEv6iM72s4mlGDJGU95IIcMMzgKPJnV4RjuFcDxOImqUvEzJc1H+sZFEFNSS5AqL66RDE/pTOWsCZOK0CjlSlEVfUcyesRrJDsztTh5UvJ8eWteYqSkqzBiQoJJ0qSeUWGA4r8ZSkA5cxdFRYtQG5uLgXjEdoOwAwpzIBWg0zCgf8vpzjV9nglcgZv/AFZbJT/Hg9Yi5M02vNmDl6tXfZj4RY4VJFy/ur71j6aEqOZNSRmt5nlBQC/KKwEUd6w6fXx/MHmCl6+UEkoB/MTEof3FHcNKLe+cTZXKDITEQk6B4DyBWEBcsxIcAPpv42t94DMw6v2h9Bz3NT3riLWXJBUXJPMg1pblpWIJTVjmy33+0YehWy5bMyRUvVtv4ESxEstQOCKgOGN309iH5OErTnt6wbGYdQIS/Xz0paArUSizGrVcRHMSOVXFuUWeGwai5UaNtVvYgE2UU5tt9+kE/iuwkk5izbv9+sXv6dzfi8UQ9kJmKT4Iy9HdTxR4zHCShXeBWQwF23JMK9jeOnDYuVONEpUQvV0KorpQv4CKl+P0HxDhiZ6WVQj5VUcE/aMRxDs6sLAnpdLMFg90120PLnHoUtYUApJcEAgixBsQY5MkBSSFAEHQ1jTluPFsV2cKC4Jo9OtdB4MDvDGEQZQeoL2TV/f3je8U4KUOqW6hpqUnd9RzjI8SkTAe7MCq23I1r3b8+bxlqXRgmYpKllKtAKgUfvOVkd5mYbHnTccCwiZctOQFtVKLk/xf0il7L8KVLkozOonMsoJdszZQaMNDWtT46qWgJSwHk59TFjNJkETHUoFnITTWn5r4RTdo1qJygOklyDYh3GXnmCfLnF+pJJtfoaQnNweZTmp2826f1FQhw7BGSVFLZlMlNywKiSpVa1UfDrFyVMch+Zsx+lfN45Kw+VRNxcbA6geIiRlEkrdiQ3rtAZ7ivChNTKclsxJZ7s2Y8nBpzgE3ACVMSu5Fwl+8D8o2H8CNX/iJcUt+YS4ngitHdNQdQ/prAV2PwQSM6Q1BeAYcjd9YNOxClJKVVUmlmDEab0GkDlDVm8n98oAyUB4NLlwBHn5PDcs25wBEgDT1jgR7eJoTtUR8UGA80nqajBgKMIBJOY2azW2t9YLi5te9RLUarjRw/OJ4UoS+Y5A1SojZy3NxGXb0iqQdi55NRnevPSPpygipy2qSAAbteusU3Ge2yR/6SSVWzEUI0pvSMfjuJzppOYk11enJvdoJb9bfHdqpUsMn/Yb0SBYMATrGbxPaafMcBASLGlfO8UUyYqlrevnDuElkJrrX2Xgku3p1SFE1FHuYJJlqc0Ou1ohMf82+8dlqOtdNLQaySvZ/0l7V/ElnCzT35YeXzR/z1T9OkeipRSPzBwbi8zDzkTUKZSFAjR2uCNjaP0jwHjKMVIROlnuqHkdUnmDSLGOc9w1MRGeXwQysSgy0vLUVFTl8hZ+6DQJfxcgWEacwMjeKwBIlMK11Onv+IiqCExEr84CJlV6sPCBqwwc0uav75CG0pr4RBSGUTuBT6wEJsss9fZgTtU/9fwPtDc2FFJYOWp7BgDJYBhHFyresQlmjm9qW6wcVFICi4tgKOkPWtH8W9IRRLZIfehrXzjTTE+cU3E5BAJuH/phygAol1hqWlhyhbDTHANvx+YZCuXnAHlJjqVAX+hjsov1P2ghl8x5QH5tx/a2ZNPdGQWoxJHOEzNWaqUo0q7wvJlpAFW/u9oO1C6tN4jp2RxGKq1/fS8KBVbe68oLOyvcP1N4iEp/6SCetIrmnKFTSvMfWLlEwJSBR225QhhMrgOHg07EIDd7SJW+NzsKbOc1EGChbXWFwU/8AT7ekFQAdd/rBBm238fGkb79K+1SsNiUyVn/VOLEE0C7JUOtjGBzp3G+m38RLDTgljm5jzuIjczw/WDx0CM92H42MXg5UzM6wAmZRjnF/Oh8Y0UacimKDW0iGCQxqLgHfqPCDzkx2WID5Sm8Y4lVCTHwrAwXH1gPpldYWxMwgJBq9H878mgyFMWPnz/ML44kFmdLFQILHMGZvekByQwFwPbW3h5ApSKmTI74LEBTludHLxZpmaQA5pN07233hPHrKkrSkAqAL5rVsekOTSNd/vCXFcOpSVhCilSklILGhLMabXMBj8P22wyTkmLCV5QoljlD2AO7RosJjJcyqFpUNwQdI8Q7Y5kYhSVpGahLBgSdQOekJ8N4tNksqWpSH2P2eJrf5j9Eomc3ifxeQ9Y8WwH6lYqXdljmz/WNHJ/VlGUZpSn1ZoafivHcRKZj3ens7NC6y5cN5/wAwxhMSFOFEvoIVmFj/AF5xWaEQBfL1vpSIhAJ0ia5o9/eIS1gf1BFvweQkqBOV/CjVvAcVKSSRS/3f6Qzw4Okl7CjUvz8BaExMJJrsTz6RGr4iakp0vWwHjHJZP5ofZiPx2D5rWpBEzwRQt4fxFQSWRmDl/wCoPh5QUX0TdvQWrCwmDONbc35fxD3xQhBDOok+f8WiVri9I/SLtB8LEmQT3Jwpt8QVF9w46tHtMflzhuKMtSVpcLSoKSrYggj6R+kOzfGk4vDS5yf3Co2UKKHmD6RIv+k9rFaaQGWsCDmFlljGnNPaAywz9fv+BBVLgRDEmA4QC3KsRm5VJY6xydMpT+xr6QHE0A2BfM/yhrnkOcAngJS5YPxFFQBIBqSXUa9fxDUvEEkGwCATqQ/9RDETQyA2cKWKh6AgkKp09YFMkgLMxNAEfDJ0oqgPRj5wBzO/2FJBFQUqB3oR118Ylh8QoUWADUPodQfEfSFcWsBbUDnUbOXG4civKJYqYFJAUoJUokAkapqQ3/tBrtAeU/qvwRCMSJwVVd0qLqygD5QRRIc+uzRgUKvQbX68o9O/UrB5vgoL/FOXKpjlWoBWZAUb/MMpO5EeXYsKSpSWKSCQxDHpu/I7RHSdGsMz1HvXSGPiDb1/iK3Czasff8UMWCgp6ORpaM1143Yx6p9XEFmTRo/v6QvMSX083iSU0/mNvM+XMjumv18G0jigXjgB9vAWvCJ/dUDSn31gc5L0s3MU/uFcvdA58/WOZK+NbwXXZqFsK0g+HlEv3hT/AMSXvQQvMRb6VPnB+HnKoEh0i4b3ygiw4XgiP9qnZKmFBdhWmzw3kILnV2HLSsEmzcyRlVQnb6saVjsmQSNSwvzekZds+JSwToNf48I9J/R/tEZc5WFmHuzO8i/zgBwOSkh+qecebIKk1DCLPA4hcuYmYgnPLIWk2Zi/8RGr3H6XheamFOA8bRisNLnooFpdtiKKHgoEeEO5gevvzjbzkhiR8TI37cz6XYg7Gxg71jG9rOOjBrnTgf8AapCJUtKmYs6yq+js51YRddnuOf5MkGgXlSVDUOKltA7+UFxZzVgEHR+sVszFjPOSQAEkAkg1dI1NGqQ0Mf5yFImFakhEtwomwympJ8PreKsSBMmTklaVBSHULFJegUQxysTdqQDfDp/xQpJGT4c0d1JdgEi5tV7DSFsZi1skLABJUkAKIclxU2LS69YRxCE4abIUJoQlwVgqJzpCSAAkCgdTOW+VI6gmT0rUZ8smdKSSoSsr5FJcpmS+6VF2NBuYhi9MyVNJQpY+IgkMCRXKHBD94VB8oUzAS5cuasTJjkIWlNArvJsbMkgGMNwniysXj5RCiFBKXQcgAc96/wAxKSBQvSopGw4hxmXLzDPLUUkzAqgSCVEZllwlk2d3J3MFsxle3s2dLC3UckhEsfMXUSzKA0clYfk8eT4iaCoAc3YFyd3N42n6h9s5OIPw5BUpISEqUQQleR2UzuQMxZxGAlysytffhA3rFngwObtty20NPWPlzCCzq8o7h5LMxj5c1yWs/vWI67k7ZuYp/Dn0jgVs/u8dNeURZo04OFVaPHQmOc/vHwgGsLhsyVFqhr+LxLLWjtrBsBRGtT7+8AUFOTzgOTpbl8vlHVL0bxiRLgXjhV4h352gDYSaQod0kUcVjUYaYEgAVJFntSr7axlZSzp79IsZM/IQQ9R43oesSt8bh6YkpFb68vKCpxBLO4HvzhfHJdKSKv6dddLc4hhx6lrWP2jLrvb1T9Je0eWYrBqqleZcs7EB1JPUB+oO8eqS/flH5twWOVh5sqcj5kKSsNqxqPEOPGPf5/aCUnCHFggyxLMwHcN3R1J7vWNRz5zt5N+r/EB/mlAVQJAPI5fr+YW/TftQJGIUFoQAE5TMKsmVCR/zZaibC7kxj+O45U+Ypa6qUXJ5mphRbmrafa8C9dPXEdupZnKlyTLEmYlU1ZWFDvFRK+7+4u9GA8IqsT2iKc09OZPxSJi0sUmZNcAS+8CTLSnYEOS9wI8+wmOXLmGYliQGqHFRUEa/3H0/EzCsKKi7Xdm1of26mB01fEO2E+eoSz8OV8qV5l/7FZS6SpZbIkHQMdaweT20RhJEyXKSJi5iiWCj8NBDMpKqFgXLUvGBQg5rsSffpEpqLCvn+fOCb00Mzt1MErIjIiYolUyekf7FObA/toWJuXvpFFjuJLW2ZZUAGYl2v+YHh5HIe/5jvwCDp577QO0JYcb1bl4wWVKYitfdYklDAbvBpSLP+YEgiBT+GiKMMkh/uNKbQRKG6esc+DzjO46/nWfVKr028oFNktUGzPyeDLuesCVY+P1jbzuS5XOJEBiPvBZGnX7RFVvH7mAshhQEpD/tDh/G3pC+IQBU18X0a0Pq+VXQRXYq48PoYkb5dBOA5bw+kSMt2L05CnXblA0fL75QaR8h96RWH2Ekd7ce384KmW9T9IJgrn3pA5P2H1guGpWIy902O+ntr8oYTMAU1ff9RWr16iJi3/x/ETG5ysuLWap2i3X2smqwKcEfkSvM/wD4glQRzAUX8BGXkX8omb+9omNXl1rswd544sche39wFNz70gc6/h9jFjPIzl13/msdmEb2Hj4coTVEJlvL7wZ0/LWmop0pHZq02tvq1PrCBufD6iDI16H7QN3o6lY9NIkhDl/rFei46/8A1EWGH+VXWI3KhOTVxBpCwRT8QKfc9R9ILhtfH6GDU6o8tm6QEKHLzj7T3tBcL8o96xG97f/Z"/>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6155" name="Picture 11" descr="http://www.bbc.co.uk/history/worldwars/wwtwo/images/hitler_mein_kampf_cover2.jpg"/>
          <p:cNvPicPr>
            <a:picLocks noChangeAspect="1" noChangeArrowheads="1"/>
          </p:cNvPicPr>
          <p:nvPr/>
        </p:nvPicPr>
        <p:blipFill>
          <a:blip r:embed="rId4" cstate="print"/>
          <a:srcRect/>
          <a:stretch>
            <a:fillRect/>
          </a:stretch>
        </p:blipFill>
        <p:spPr bwMode="auto">
          <a:xfrm>
            <a:off x="3131840" y="1988840"/>
            <a:ext cx="2016224" cy="26399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9" name="Picture 15" descr="http://likeobscurevainefforts.com/meinkampf.jpg"/>
          <p:cNvPicPr>
            <a:picLocks noChangeAspect="1" noChangeArrowheads="1"/>
          </p:cNvPicPr>
          <p:nvPr/>
        </p:nvPicPr>
        <p:blipFill>
          <a:blip r:embed="rId5" cstate="print"/>
          <a:srcRect/>
          <a:stretch>
            <a:fillRect/>
          </a:stretch>
        </p:blipFill>
        <p:spPr bwMode="auto">
          <a:xfrm>
            <a:off x="5292080" y="2204864"/>
            <a:ext cx="1766342" cy="2403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61" name="Picture 17" descr="http://upload.wikimedia.org/wikipedia/commons/thumb/3/30/Mein_Kampf_dust_jacket.jpeg/220px-Mein_Kampf_dust_jacket.jpeg"/>
          <p:cNvPicPr>
            <a:picLocks noChangeAspect="1" noChangeArrowheads="1"/>
          </p:cNvPicPr>
          <p:nvPr/>
        </p:nvPicPr>
        <p:blipFill>
          <a:blip r:embed="rId6" cstate="print"/>
          <a:srcRect r="15439"/>
          <a:stretch>
            <a:fillRect/>
          </a:stretch>
        </p:blipFill>
        <p:spPr bwMode="auto">
          <a:xfrm>
            <a:off x="7192516" y="2492896"/>
            <a:ext cx="1771972" cy="2096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5" name="Straight Arrow Connector 14"/>
          <p:cNvCxnSpPr/>
          <p:nvPr/>
        </p:nvCxnSpPr>
        <p:spPr>
          <a:xfrm flipH="1" flipV="1">
            <a:off x="2411413" y="1844675"/>
            <a:ext cx="1512887" cy="10795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227763" y="2060575"/>
            <a:ext cx="215900" cy="863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524750" y="4076700"/>
            <a:ext cx="431800" cy="936625"/>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078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55"/>
                                        </p:tgtEl>
                                        <p:attrNameLst>
                                          <p:attrName>style.visibility</p:attrName>
                                        </p:attrNameLst>
                                      </p:cBhvr>
                                      <p:to>
                                        <p:strVal val="visible"/>
                                      </p:to>
                                    </p:set>
                                    <p:anim calcmode="lin" valueType="num">
                                      <p:cBhvr additive="base">
                                        <p:cTn id="11" dur="500" fill="hold"/>
                                        <p:tgtEl>
                                          <p:spTgt spid="6155"/>
                                        </p:tgtEl>
                                        <p:attrNameLst>
                                          <p:attrName>ppt_x</p:attrName>
                                        </p:attrNameLst>
                                      </p:cBhvr>
                                      <p:tavLst>
                                        <p:tav tm="0">
                                          <p:val>
                                            <p:strVal val="#ppt_x"/>
                                          </p:val>
                                        </p:tav>
                                        <p:tav tm="100000">
                                          <p:val>
                                            <p:strVal val="#ppt_x"/>
                                          </p:val>
                                        </p:tav>
                                      </p:tavLst>
                                    </p:anim>
                                    <p:anim calcmode="lin" valueType="num">
                                      <p:cBhvr additive="base">
                                        <p:cTn id="12" dur="500" fill="hold"/>
                                        <p:tgtEl>
                                          <p:spTgt spid="61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159"/>
                                        </p:tgtEl>
                                        <p:attrNameLst>
                                          <p:attrName>style.visibility</p:attrName>
                                        </p:attrNameLst>
                                      </p:cBhvr>
                                      <p:to>
                                        <p:strVal val="visible"/>
                                      </p:to>
                                    </p:set>
                                    <p:anim calcmode="lin" valueType="num">
                                      <p:cBhvr additive="base">
                                        <p:cTn id="29" dur="500" fill="hold"/>
                                        <p:tgtEl>
                                          <p:spTgt spid="6159"/>
                                        </p:tgtEl>
                                        <p:attrNameLst>
                                          <p:attrName>ppt_x</p:attrName>
                                        </p:attrNameLst>
                                      </p:cBhvr>
                                      <p:tavLst>
                                        <p:tav tm="0">
                                          <p:val>
                                            <p:strVal val="#ppt_x"/>
                                          </p:val>
                                        </p:tav>
                                        <p:tav tm="100000">
                                          <p:val>
                                            <p:strVal val="#ppt_x"/>
                                          </p:val>
                                        </p:tav>
                                      </p:tavLst>
                                    </p:anim>
                                    <p:anim calcmode="lin" valueType="num">
                                      <p:cBhvr additive="base">
                                        <p:cTn id="30"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148"/>
                                        </p:tgtEl>
                                        <p:attrNameLst>
                                          <p:attrName>style.visibility</p:attrName>
                                        </p:attrNameLst>
                                      </p:cBhvr>
                                      <p:to>
                                        <p:strVal val="visible"/>
                                      </p:to>
                                    </p:set>
                                    <p:anim calcmode="lin" valueType="num">
                                      <p:cBhvr additive="base">
                                        <p:cTn id="39" dur="500" fill="hold"/>
                                        <p:tgtEl>
                                          <p:spTgt spid="6148"/>
                                        </p:tgtEl>
                                        <p:attrNameLst>
                                          <p:attrName>ppt_x</p:attrName>
                                        </p:attrNameLst>
                                      </p:cBhvr>
                                      <p:tavLst>
                                        <p:tav tm="0">
                                          <p:val>
                                            <p:strVal val="#ppt_x"/>
                                          </p:val>
                                        </p:tav>
                                        <p:tav tm="100000">
                                          <p:val>
                                            <p:strVal val="#ppt_x"/>
                                          </p:val>
                                        </p:tav>
                                      </p:tavLst>
                                    </p:anim>
                                    <p:anim calcmode="lin" valueType="num">
                                      <p:cBhvr additive="base">
                                        <p:cTn id="40" dur="500" fill="hold"/>
                                        <p:tgtEl>
                                          <p:spTgt spid="614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161"/>
                                        </p:tgtEl>
                                        <p:attrNameLst>
                                          <p:attrName>style.visibility</p:attrName>
                                        </p:attrNameLst>
                                      </p:cBhvr>
                                      <p:to>
                                        <p:strVal val="visible"/>
                                      </p:to>
                                    </p:set>
                                    <p:anim calcmode="lin" valueType="num">
                                      <p:cBhvr additive="base">
                                        <p:cTn id="43" dur="500" fill="hold"/>
                                        <p:tgtEl>
                                          <p:spTgt spid="6161"/>
                                        </p:tgtEl>
                                        <p:attrNameLst>
                                          <p:attrName>ppt_x</p:attrName>
                                        </p:attrNameLst>
                                      </p:cBhvr>
                                      <p:tavLst>
                                        <p:tav tm="0">
                                          <p:val>
                                            <p:strVal val="#ppt_x"/>
                                          </p:val>
                                        </p:tav>
                                        <p:tav tm="100000">
                                          <p:val>
                                            <p:strVal val="#ppt_x"/>
                                          </p:val>
                                        </p:tav>
                                      </p:tavLst>
                                    </p:anim>
                                    <p:anim calcmode="lin" valueType="num">
                                      <p:cBhvr additive="base">
                                        <p:cTn id="44" dur="500" fill="hold"/>
                                        <p:tgtEl>
                                          <p:spTgt spid="616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69012"/>
            <a:ext cx="6781800" cy="803187"/>
          </a:xfrm>
        </p:spPr>
        <p:txBody>
          <a:bodyPr>
            <a:normAutofit fontScale="90000"/>
          </a:bodyPr>
          <a:lstStyle/>
          <a:p>
            <a:r>
              <a:rPr lang="en-US" dirty="0" smtClean="0"/>
              <a:t>Rearmament</a:t>
            </a:r>
            <a:endParaRPr lang="en-US" dirty="0"/>
          </a:p>
        </p:txBody>
      </p:sp>
      <p:sp>
        <p:nvSpPr>
          <p:cNvPr id="3" name="Content Placeholder 2"/>
          <p:cNvSpPr>
            <a:spLocks noGrp="1"/>
          </p:cNvSpPr>
          <p:nvPr>
            <p:ph idx="1"/>
          </p:nvPr>
        </p:nvSpPr>
        <p:spPr>
          <a:xfrm>
            <a:off x="762000" y="654289"/>
            <a:ext cx="7543800" cy="4714724"/>
          </a:xfrm>
        </p:spPr>
        <p:txBody>
          <a:bodyPr>
            <a:normAutofit fontScale="85000" lnSpcReduction="20000"/>
          </a:bodyPr>
          <a:lstStyle/>
          <a:p>
            <a:r>
              <a:rPr lang="en-GB" sz="2600" dirty="0">
                <a:solidFill>
                  <a:schemeClr val="tx1"/>
                </a:solidFill>
                <a:latin typeface="Calibri"/>
                <a:cs typeface="Calibri"/>
              </a:rPr>
              <a:t>Hitler had only been in power for a year when he issued his first orders to expand the armed forces. </a:t>
            </a:r>
            <a:r>
              <a:rPr lang="en-GB" sz="2600" dirty="0" smtClean="0">
                <a:solidFill>
                  <a:schemeClr val="tx1"/>
                </a:solidFill>
                <a:latin typeface="Calibri"/>
                <a:cs typeface="Calibri"/>
              </a:rPr>
              <a:t>By 1934 he had increased the army to 240,000 men (twice the amount allowed by </a:t>
            </a:r>
            <a:r>
              <a:rPr lang="en-GB" sz="2600" dirty="0" err="1" smtClean="0">
                <a:solidFill>
                  <a:schemeClr val="tx1"/>
                </a:solidFill>
                <a:latin typeface="Calibri"/>
                <a:cs typeface="Calibri"/>
              </a:rPr>
              <a:t>ToV</a:t>
            </a:r>
            <a:r>
              <a:rPr lang="en-GB" sz="2600" dirty="0" smtClean="0">
                <a:solidFill>
                  <a:schemeClr val="tx1"/>
                </a:solidFill>
                <a:latin typeface="Calibri"/>
                <a:cs typeface="Calibri"/>
              </a:rPr>
              <a:t>).</a:t>
            </a:r>
          </a:p>
          <a:p>
            <a:endParaRPr lang="en-GB" sz="2600" dirty="0">
              <a:solidFill>
                <a:schemeClr val="tx1"/>
              </a:solidFill>
              <a:latin typeface="Calibri"/>
              <a:cs typeface="Calibri"/>
            </a:endParaRPr>
          </a:p>
          <a:p>
            <a:r>
              <a:rPr lang="en-GB" sz="2600" dirty="0" smtClean="0">
                <a:solidFill>
                  <a:schemeClr val="tx1"/>
                </a:solidFill>
                <a:latin typeface="Calibri"/>
                <a:cs typeface="Calibri"/>
              </a:rPr>
              <a:t>March 1935 – announces existence of Luftwaffe</a:t>
            </a:r>
          </a:p>
          <a:p>
            <a:endParaRPr lang="en-GB" sz="2600" dirty="0">
              <a:solidFill>
                <a:schemeClr val="tx1"/>
              </a:solidFill>
              <a:latin typeface="Calibri"/>
              <a:cs typeface="Calibri"/>
            </a:endParaRPr>
          </a:p>
          <a:p>
            <a:r>
              <a:rPr lang="en-GB" sz="2600" dirty="0">
                <a:solidFill>
                  <a:schemeClr val="tx1"/>
                </a:solidFill>
                <a:latin typeface="Calibri"/>
                <a:cs typeface="Calibri"/>
              </a:rPr>
              <a:t>In 1935 Hitler publicly </a:t>
            </a:r>
            <a:r>
              <a:rPr lang="en-GB" sz="2600" dirty="0" smtClean="0">
                <a:solidFill>
                  <a:schemeClr val="tx1"/>
                </a:solidFill>
                <a:latin typeface="Calibri"/>
                <a:cs typeface="Calibri"/>
              </a:rPr>
              <a:t>introduces conscription (compulsory </a:t>
            </a:r>
            <a:r>
              <a:rPr lang="en-GB" sz="2600" dirty="0">
                <a:solidFill>
                  <a:schemeClr val="tx1"/>
                </a:solidFill>
                <a:latin typeface="Calibri"/>
                <a:cs typeface="Calibri"/>
              </a:rPr>
              <a:t>military </a:t>
            </a:r>
            <a:r>
              <a:rPr lang="en-GB" sz="2600" dirty="0" smtClean="0">
                <a:solidFill>
                  <a:schemeClr val="tx1"/>
                </a:solidFill>
                <a:latin typeface="Calibri"/>
                <a:cs typeface="Calibri"/>
              </a:rPr>
              <a:t>service) </a:t>
            </a:r>
            <a:r>
              <a:rPr lang="en-GB" sz="2600" dirty="0">
                <a:solidFill>
                  <a:schemeClr val="tx1"/>
                </a:solidFill>
                <a:latin typeface="Calibri"/>
                <a:cs typeface="Calibri"/>
              </a:rPr>
              <a:t>in order to build the army up to 550,000 men</a:t>
            </a:r>
            <a:r>
              <a:rPr lang="en-GB" sz="2600" dirty="0" smtClean="0">
                <a:solidFill>
                  <a:schemeClr val="tx1"/>
                </a:solidFill>
                <a:latin typeface="Calibri"/>
                <a:cs typeface="Calibri"/>
              </a:rPr>
              <a:t>.</a:t>
            </a:r>
          </a:p>
          <a:p>
            <a:endParaRPr lang="en-GB" sz="2600" dirty="0" smtClean="0">
              <a:solidFill>
                <a:schemeClr val="tx1"/>
              </a:solidFill>
              <a:latin typeface="Calibri"/>
              <a:cs typeface="Calibri"/>
            </a:endParaRPr>
          </a:p>
          <a:p>
            <a:r>
              <a:rPr lang="en-GB" sz="2600" dirty="0">
                <a:solidFill>
                  <a:schemeClr val="tx1"/>
                </a:solidFill>
                <a:latin typeface="Calibri"/>
                <a:cs typeface="Calibri"/>
              </a:rPr>
              <a:t>Britain, France and Italy condemned Hitler’s announcement, but no country took military action to stop this breach of the Treaty of Versailles</a:t>
            </a:r>
            <a:r>
              <a:rPr lang="en-GB" sz="2600" dirty="0" smtClean="0">
                <a:solidFill>
                  <a:schemeClr val="tx1"/>
                </a:solidFill>
                <a:latin typeface="Calibri"/>
                <a:cs typeface="Calibri"/>
              </a:rPr>
              <a:t>.</a:t>
            </a:r>
          </a:p>
          <a:p>
            <a:endParaRPr lang="en-GB" sz="2600" dirty="0">
              <a:solidFill>
                <a:schemeClr val="tx1"/>
              </a:solidFill>
              <a:latin typeface="Calibri"/>
              <a:cs typeface="Calibri"/>
            </a:endParaRPr>
          </a:p>
          <a:p>
            <a:r>
              <a:rPr lang="en-GB" sz="2600" dirty="0" smtClean="0">
                <a:solidFill>
                  <a:schemeClr val="tx1"/>
                </a:solidFill>
                <a:latin typeface="Calibri"/>
                <a:cs typeface="Calibri"/>
              </a:rPr>
              <a:t>1936 Four Year Plan – focus on rearmament</a:t>
            </a:r>
            <a:endParaRPr lang="en-GB" dirty="0">
              <a:solidFill>
                <a:schemeClr val="tx1"/>
              </a:solidFill>
              <a:latin typeface="Comic Sans MS"/>
              <a:cs typeface="Comic Sans MS"/>
            </a:endParaRPr>
          </a:p>
          <a:p>
            <a:endParaRPr lang="en-US" dirty="0">
              <a:solidFill>
                <a:schemeClr val="tx1"/>
              </a:solidFill>
              <a:latin typeface="Comic Sans MS"/>
              <a:cs typeface="Comic Sans MS"/>
            </a:endParaRPr>
          </a:p>
        </p:txBody>
      </p:sp>
    </p:spTree>
    <p:extLst>
      <p:ext uri="{BB962C8B-B14F-4D97-AF65-F5344CB8AC3E}">
        <p14:creationId xmlns:p14="http://schemas.microsoft.com/office/powerpoint/2010/main" val="1756670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4926781" cy="5171231"/>
          </a:xfrm>
          <a:prstGeom prst="rect">
            <a:avLst/>
          </a:prstGeom>
        </p:spPr>
      </p:pic>
      <p:sp>
        <p:nvSpPr>
          <p:cNvPr id="5" name="Title 1"/>
          <p:cNvSpPr txBox="1">
            <a:spLocks/>
          </p:cNvSpPr>
          <p:nvPr/>
        </p:nvSpPr>
        <p:spPr>
          <a:xfrm>
            <a:off x="762000" y="5369012"/>
            <a:ext cx="7703776" cy="803187"/>
          </a:xfrm>
          <a:prstGeom prst="rect">
            <a:avLst/>
          </a:prstGeom>
        </p:spPr>
        <p:txBody>
          <a:bodyPr>
            <a:normAutofit fontScale="900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Reunite: </a:t>
            </a:r>
            <a:r>
              <a:rPr lang="en-US" dirty="0" smtClean="0"/>
              <a:t>Saar Plebiscite 1935</a:t>
            </a:r>
            <a:endParaRPr lang="en-US" dirty="0"/>
          </a:p>
        </p:txBody>
      </p:sp>
      <p:sp>
        <p:nvSpPr>
          <p:cNvPr id="7" name="TextBox 6"/>
          <p:cNvSpPr txBox="1"/>
          <p:nvPr/>
        </p:nvSpPr>
        <p:spPr>
          <a:xfrm>
            <a:off x="5064487" y="474286"/>
            <a:ext cx="3927456" cy="4801315"/>
          </a:xfrm>
          <a:prstGeom prst="rect">
            <a:avLst/>
          </a:prstGeom>
          <a:noFill/>
        </p:spPr>
        <p:txBody>
          <a:bodyPr wrap="square" rtlCol="0">
            <a:spAutoFit/>
          </a:bodyPr>
          <a:lstStyle/>
          <a:p>
            <a:r>
              <a:rPr lang="en-US" dirty="0" smtClean="0"/>
              <a:t>The Nazis </a:t>
            </a:r>
            <a:r>
              <a:rPr lang="en-US" dirty="0"/>
              <a:t>began an intensive pro-Germany campaign led by </a:t>
            </a:r>
          </a:p>
          <a:p>
            <a:r>
              <a:rPr lang="en-US" dirty="0"/>
              <a:t>propaganda chief Joseph Goebbels. As early as 1933, complaints that the Nazi campaign </a:t>
            </a:r>
            <a:r>
              <a:rPr lang="en-US" dirty="0" smtClean="0"/>
              <a:t>amounted </a:t>
            </a:r>
            <a:r>
              <a:rPr lang="en-US" dirty="0"/>
              <a:t>to a “reign of terror” had been noted by members of the commission overseeing </a:t>
            </a:r>
            <a:r>
              <a:rPr lang="en-US" dirty="0" smtClean="0"/>
              <a:t>the </a:t>
            </a:r>
            <a:r>
              <a:rPr lang="en-US" dirty="0"/>
              <a:t>plebiscite. Although the Nazis did tone down their tactics by the end of 1934, the </a:t>
            </a:r>
            <a:r>
              <a:rPr lang="en-US" dirty="0" smtClean="0"/>
              <a:t>League </a:t>
            </a:r>
            <a:r>
              <a:rPr lang="en-US" dirty="0"/>
              <a:t>of Nations provided a peacekeeping force to monitor the plebiscite</a:t>
            </a:r>
            <a:r>
              <a:rPr lang="en-US" dirty="0" smtClean="0"/>
              <a:t>.</a:t>
            </a:r>
          </a:p>
          <a:p>
            <a:endParaRPr lang="en-US" dirty="0"/>
          </a:p>
          <a:p>
            <a:r>
              <a:rPr lang="en-US" dirty="0"/>
              <a:t>Voter turnout plebiscite was 98%, with 90.8% voting to re-join the German Reich</a:t>
            </a:r>
          </a:p>
          <a:p>
            <a:endParaRPr lang="en-US" dirty="0"/>
          </a:p>
        </p:txBody>
      </p:sp>
    </p:spTree>
    <p:extLst>
      <p:ext uri="{BB962C8B-B14F-4D97-AF65-F5344CB8AC3E}">
        <p14:creationId xmlns:p14="http://schemas.microsoft.com/office/powerpoint/2010/main" val="42097785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740</TotalTime>
  <Words>1967</Words>
  <Application>Microsoft Macintosh PowerPoint</Application>
  <PresentationFormat>On-screen Show (4:3)</PresentationFormat>
  <Paragraphs>230</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NewsPrint</vt:lpstr>
      <vt:lpstr>Nazi Foreign Policy</vt:lpstr>
      <vt:lpstr>PowerPoint Presentation</vt:lpstr>
      <vt:lpstr>Do you agree with Churchill?</vt:lpstr>
      <vt:lpstr>PowerPoint Presentation</vt:lpstr>
      <vt:lpstr>PowerPoint Presentation</vt:lpstr>
      <vt:lpstr>PowerPoint Presentation</vt:lpstr>
      <vt:lpstr>PowerPoint Presentation</vt:lpstr>
      <vt:lpstr>Rearmament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Nazi Foreign Policy</dc:title>
  <dc:creator>Microsoft Office User</dc:creator>
  <cp:lastModifiedBy>Microsoft Office User</cp:lastModifiedBy>
  <cp:revision>46</cp:revision>
  <cp:lastPrinted>2015-04-21T10:44:05Z</cp:lastPrinted>
  <dcterms:created xsi:type="dcterms:W3CDTF">2013-02-18T19:56:31Z</dcterms:created>
  <dcterms:modified xsi:type="dcterms:W3CDTF">2017-03-02T10:25:14Z</dcterms:modified>
</cp:coreProperties>
</file>